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2" r:id="rId11"/>
    <p:sldId id="264" r:id="rId12"/>
    <p:sldId id="268" r:id="rId13"/>
    <p:sldId id="265" r:id="rId14"/>
    <p:sldId id="273" r:id="rId15"/>
    <p:sldId id="276" r:id="rId16"/>
    <p:sldId id="275" r:id="rId17"/>
    <p:sldId id="277" r:id="rId18"/>
    <p:sldId id="278" r:id="rId19"/>
    <p:sldId id="269" r:id="rId20"/>
    <p:sldId id="279" r:id="rId21"/>
    <p:sldId id="266" r:id="rId22"/>
    <p:sldId id="280" r:id="rId23"/>
    <p:sldId id="281" r:id="rId24"/>
    <p:sldId id="282" r:id="rId25"/>
    <p:sldId id="283" r:id="rId26"/>
    <p:sldId id="26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CC0000"/>
    <a:srgbClr val="E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3632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</a:t>
            </a:r>
            <a:r>
              <a:rPr lang="pt-BR" dirty="0" err="1" smtClean="0"/>
              <a:t>edmestreitar</a:t>
            </a:r>
            <a:r>
              <a:rPr lang="pt-BR" dirty="0" smtClean="0"/>
              <a:t> o estilo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DB47-9424-427E-8435-AAEF9060B38A}" type="datetimeFigureOut">
              <a:rPr lang="pt-BR" smtClean="0"/>
              <a:pPr/>
              <a:t>14/03/2014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9917-ED6A-435C-A564-C1F1FE2BC02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116632"/>
            <a:ext cx="8060432" cy="1470025"/>
          </a:xfrm>
        </p:spPr>
        <p:txBody>
          <a:bodyPr/>
          <a:lstStyle/>
          <a:p>
            <a:pPr algn="r"/>
            <a:r>
              <a:rPr lang="pt-BR" b="1" dirty="0" smtClean="0"/>
              <a:t>Estruturas de Dados com Jogos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5492824"/>
            <a:ext cx="7920880" cy="1320552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Capítulo </a:t>
            </a:r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Pilhas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- </a:t>
            </a:r>
            <a:r>
              <a:rPr lang="pt-BR" b="1" dirty="0" smtClean="0">
                <a:solidFill>
                  <a:srgbClr val="FF0000"/>
                </a:solidFill>
              </a:rPr>
              <a:t>Alocação Sequencial e Estática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Imagem 4" descr="pilha normal.png"/>
          <p:cNvPicPr/>
          <p:nvPr/>
        </p:nvPicPr>
        <p:blipFill>
          <a:blip r:embed="rId2" cstate="print"/>
          <a:stretch>
            <a:fillRect/>
          </a:stretch>
        </p:blipFill>
        <p:spPr>
          <a:xfrm rot="5838013">
            <a:off x="670120" y="2359518"/>
            <a:ext cx="4294011" cy="21171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2552221" cy="21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 rot="449020">
            <a:off x="3849121" y="3363140"/>
            <a:ext cx="1692357" cy="703932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2996952"/>
            <a:ext cx="8208912" cy="310854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Exercício 2.2</a:t>
            </a:r>
            <a:r>
              <a:rPr lang="pt-BR" sz="2800" dirty="0" smtClean="0"/>
              <a:t> </a:t>
            </a:r>
            <a:r>
              <a:rPr lang="pt-BR" sz="2800" b="1" dirty="0" smtClean="0"/>
              <a:t>Mais Elementos</a:t>
            </a:r>
            <a:r>
              <a:rPr lang="pt-BR" sz="28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Boolean</a:t>
            </a:r>
            <a:r>
              <a:rPr lang="pt-BR" dirty="0" smtClean="0"/>
              <a:t> </a:t>
            </a:r>
            <a:r>
              <a:rPr lang="pt-BR" dirty="0" err="1" smtClean="0"/>
              <a:t>MaisElementos</a:t>
            </a:r>
            <a:r>
              <a:rPr lang="pt-BR" dirty="0" smtClean="0"/>
              <a:t> (parâmetros por referência P1, P2 do tipo Pilha);</a:t>
            </a:r>
          </a:p>
          <a:p>
            <a:endParaRPr lang="pt-BR" sz="1000" b="1" dirty="0" smtClean="0"/>
          </a:p>
          <a:p>
            <a:r>
              <a:rPr lang="pt-BR" sz="2800" b="1" dirty="0" smtClean="0"/>
              <a:t>Exercício 2.3</a:t>
            </a:r>
            <a:r>
              <a:rPr lang="pt-BR" sz="2800" dirty="0" smtClean="0"/>
              <a:t> </a:t>
            </a:r>
            <a:r>
              <a:rPr lang="pt-BR" sz="2800" b="1" dirty="0" smtClean="0"/>
              <a:t>Algum Elemento Igual a X?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Boolean</a:t>
            </a:r>
            <a:r>
              <a:rPr lang="pt-BR" dirty="0" smtClean="0"/>
              <a:t> </a:t>
            </a:r>
            <a:r>
              <a:rPr lang="pt-BR" dirty="0" err="1" smtClean="0"/>
              <a:t>AlgumElementoIgualaX</a:t>
            </a:r>
            <a:r>
              <a:rPr lang="pt-BR" dirty="0" smtClean="0"/>
              <a:t> (parâmetro por referência P do tipo Pilha, parâmetro X do tipo inteiro</a:t>
            </a:r>
            <a:r>
              <a:rPr lang="pt-BR" dirty="0" smtClean="0"/>
              <a:t>);</a:t>
            </a:r>
          </a:p>
          <a:p>
            <a:endParaRPr lang="pt-BR" sz="1000" dirty="0" smtClean="0"/>
          </a:p>
          <a:p>
            <a:r>
              <a:rPr lang="pt-BR" sz="2800" b="1" dirty="0" smtClean="0"/>
              <a:t>Exercício 2.4</a:t>
            </a:r>
            <a:r>
              <a:rPr lang="pt-BR" sz="2800" dirty="0" smtClean="0"/>
              <a:t> </a:t>
            </a:r>
            <a:r>
              <a:rPr lang="pt-BR" sz="2800" b="1" dirty="0" smtClean="0"/>
              <a:t>As Pilhas São Iguais</a:t>
            </a:r>
            <a:r>
              <a:rPr lang="pt-BR" sz="28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Boolean</a:t>
            </a:r>
            <a:r>
              <a:rPr lang="pt-BR" dirty="0" smtClean="0"/>
              <a:t> </a:t>
            </a:r>
            <a:r>
              <a:rPr lang="pt-BR" dirty="0" smtClean="0"/>
              <a:t>Iguais (parâmetros por referência P1, P2 do tipo Pilha</a:t>
            </a:r>
            <a:r>
              <a:rPr lang="pt-BR" dirty="0" smtClean="0"/>
              <a:t>);</a:t>
            </a:r>
            <a:endParaRPr lang="pt-BR" dirty="0" smtClean="0"/>
          </a:p>
          <a:p>
            <a:endParaRPr lang="pt-BR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723" y="188640"/>
            <a:ext cx="847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731" y="764704"/>
            <a:ext cx="657597" cy="19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419872" y="1556792"/>
            <a:ext cx="331236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Exercícios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3304" y="764704"/>
            <a:ext cx="4042792" cy="2520280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Alocação Sequencial</a:t>
            </a:r>
            <a:endParaRPr lang="pt-BR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3980671"/>
            <a:ext cx="7776864" cy="240065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Definição: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Alocação Sequencial de Memória para um Conjunto de Elementos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 elementos ficam, necessariamente, em posições de memória adjacentes, ou ainda, "em sequência".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15" y="692696"/>
            <a:ext cx="2867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139136" cy="2016224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Definição:</a:t>
            </a:r>
            <a:r>
              <a:rPr lang="pt-BR" sz="4000" dirty="0" smtClean="0"/>
              <a:t> </a:t>
            </a:r>
            <a:r>
              <a:rPr lang="pt-BR" sz="4000" b="1" dirty="0" smtClean="0"/>
              <a:t>Alocação Estática de Memória para um Conjunto de Elementos</a:t>
            </a:r>
            <a:endParaRPr lang="pt-BR" sz="40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744416"/>
          </a:xfrm>
        </p:spPr>
        <p:txBody>
          <a:bodyPr>
            <a:normAutofit/>
          </a:bodyPr>
          <a:lstStyle/>
          <a:p>
            <a:pPr lvl="0"/>
            <a:r>
              <a:rPr lang="pt-BR" sz="2800" dirty="0" smtClean="0"/>
              <a:t>O espaço de memória para todos os elementos que poderão fazer parte do conjunto é dimensionado previamente</a:t>
            </a:r>
            <a:r>
              <a:rPr lang="pt-BR" sz="2800" dirty="0" smtClean="0"/>
              <a:t>;</a:t>
            </a:r>
          </a:p>
          <a:p>
            <a:pPr lvl="0">
              <a:buNone/>
            </a:pPr>
            <a:endParaRPr lang="pt-BR" sz="1000" dirty="0" smtClean="0"/>
          </a:p>
          <a:p>
            <a:pPr lvl="0"/>
            <a:r>
              <a:rPr lang="pt-BR" sz="2800" dirty="0" smtClean="0"/>
              <a:t>Esse espaço de memória permanecerá reservado durante toda a execução do programa, mesmo que não estiver sendo efetivamente utilizado</a:t>
            </a:r>
            <a:r>
              <a:rPr lang="pt-BR" sz="2800" dirty="0" smtClean="0"/>
              <a:t>.</a:t>
            </a:r>
            <a:endParaRPr lang="pt-BR" sz="28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73833"/>
            <a:ext cx="2039182" cy="19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Pilha com Alocação Sequencial e Estática de Memória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0049"/>
            <a:ext cx="5762083" cy="48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pilha normal.png"/>
          <p:cNvPicPr/>
          <p:nvPr/>
        </p:nvPicPr>
        <p:blipFill>
          <a:blip r:embed="rId3" cstate="print"/>
          <a:stretch>
            <a:fillRect/>
          </a:stretch>
        </p:blipFill>
        <p:spPr>
          <a:xfrm rot="4552155">
            <a:off x="7620688" y="2261648"/>
            <a:ext cx="1405350" cy="700095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 rot="9400782">
            <a:off x="7465618" y="2900732"/>
            <a:ext cx="646672" cy="200632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824536" cy="1656184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Exercício 2.5 Operação Empilha</a:t>
            </a:r>
            <a:endParaRPr lang="pt-BR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33" y="2650579"/>
            <a:ext cx="8036631" cy="380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3-10-2013 cap 2 low quadro 2-4-a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692696"/>
            <a:ext cx="936104" cy="1800200"/>
          </a:xfrm>
          <a:prstGeom prst="rect">
            <a:avLst/>
          </a:prstGeom>
        </p:spPr>
      </p:pic>
      <p:pic>
        <p:nvPicPr>
          <p:cNvPr id="17" name="Imagem 16" descr="13-10-2013 cap 2 low quadro 2-4-a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376" y="188640"/>
            <a:ext cx="936104" cy="2016224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36296" y="94995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</a:t>
            </a:r>
            <a:endParaRPr kumimoji="0" lang="pt-BR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4320480" cy="2060848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Exercício 2.5 Operação Empilha</a:t>
            </a:r>
            <a:endParaRPr lang="pt-BR" sz="36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2196147"/>
            <a:ext cx="8136904" cy="440120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/>
              <a:t>Empilha</a:t>
            </a:r>
            <a:r>
              <a:rPr lang="pt-BR" sz="2400" dirty="0" smtClean="0"/>
              <a:t> (parâmetro por referência</a:t>
            </a:r>
            <a:r>
              <a:rPr lang="pt-BR" sz="2400" b="1" dirty="0" smtClean="0"/>
              <a:t> P </a:t>
            </a:r>
            <a:r>
              <a:rPr lang="pt-BR" sz="2400" dirty="0" smtClean="0"/>
              <a:t>do tipo Pilha, parâmetro </a:t>
            </a:r>
            <a:r>
              <a:rPr lang="pt-BR" sz="2400" b="1" dirty="0" smtClean="0"/>
              <a:t>X</a:t>
            </a:r>
            <a:r>
              <a:rPr lang="pt-BR" sz="2400" dirty="0" smtClean="0"/>
              <a:t> do tipo </a:t>
            </a:r>
            <a:r>
              <a:rPr lang="en-US" sz="2400" dirty="0" smtClean="0"/>
              <a:t>Char</a:t>
            </a:r>
            <a:r>
              <a:rPr lang="pt-BR" sz="2400" dirty="0" smtClean="0"/>
              <a:t>, parâmetro por referência </a:t>
            </a:r>
            <a:r>
              <a:rPr lang="en-US" sz="2400" b="1" dirty="0" err="1" smtClean="0"/>
              <a:t>DeuCerto</a:t>
            </a:r>
            <a:r>
              <a:rPr lang="pt-BR" sz="2400" dirty="0" smtClean="0"/>
              <a:t> do tipo </a:t>
            </a:r>
            <a:r>
              <a:rPr lang="en-US" sz="2400" dirty="0" smtClean="0"/>
              <a:t>Boolean</a:t>
            </a:r>
            <a:r>
              <a:rPr lang="pt-BR" sz="2400" dirty="0" smtClean="0"/>
              <a:t>) {</a:t>
            </a:r>
          </a:p>
          <a:p>
            <a:r>
              <a:rPr lang="pt-BR" sz="2800" dirty="0" smtClean="0"/>
              <a:t> 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/* Empilha o elemento X, passado como parâmetro, na Pilha P também passada como parâmetro. O parâmetro </a:t>
            </a:r>
            <a:r>
              <a:rPr lang="en-US" dirty="0" err="1" smtClean="0">
                <a:solidFill>
                  <a:srgbClr val="FF0000"/>
                </a:solidFill>
              </a:rPr>
              <a:t>DeuCerto</a:t>
            </a:r>
            <a:r>
              <a:rPr lang="pt-BR" dirty="0" smtClean="0">
                <a:solidFill>
                  <a:srgbClr val="FF0000"/>
                </a:solidFill>
              </a:rPr>
              <a:t> deve indicar se a operação foi bem sucedida ou não</a:t>
            </a:r>
            <a:r>
              <a:rPr lang="pt-BR" dirty="0" smtClean="0">
                <a:solidFill>
                  <a:srgbClr val="FF0000"/>
                </a:solidFill>
              </a:rPr>
              <a:t>.*/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Se (Cheia(P) == Verdadeiro)                       // se a Pilha P estiver cheia... </a:t>
            </a:r>
          </a:p>
          <a:p>
            <a:r>
              <a:rPr lang="pt-BR" dirty="0" smtClean="0"/>
              <a:t>Então 	</a:t>
            </a:r>
            <a:r>
              <a:rPr lang="en-US" dirty="0" err="1" smtClean="0"/>
              <a:t>DeuCerto</a:t>
            </a:r>
            <a:r>
              <a:rPr lang="pt-BR" dirty="0" smtClean="0"/>
              <a:t> = Falso	            // ... não podemos empilhar</a:t>
            </a:r>
          </a:p>
          <a:p>
            <a:r>
              <a:rPr lang="pt-BR" dirty="0" smtClean="0"/>
              <a:t>Senão { P.Topo = P.Topo + 1;                   // incrementa o Topo da Pilha P</a:t>
            </a:r>
          </a:p>
          <a:p>
            <a:r>
              <a:rPr lang="pt-BR" dirty="0" smtClean="0"/>
              <a:t>P.Elementos[ P.Topo ] = X;        // armazena o valor de X no Topo da Pilha</a:t>
            </a:r>
          </a:p>
          <a:p>
            <a:r>
              <a:rPr lang="pt-BR" dirty="0" smtClean="0"/>
              <a:t>	</a:t>
            </a:r>
            <a:r>
              <a:rPr lang="en-US" dirty="0" err="1" smtClean="0"/>
              <a:t>DeuCerto</a:t>
            </a:r>
            <a:r>
              <a:rPr lang="pt-BR" dirty="0" smtClean="0"/>
              <a:t> = Verdadeiro; }         // a operação deu certo</a:t>
            </a:r>
          </a:p>
          <a:p>
            <a:r>
              <a:rPr lang="pt-BR" dirty="0" smtClean="0"/>
              <a:t>}</a:t>
            </a:r>
            <a:endParaRPr lang="pt-B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867" y="188640"/>
            <a:ext cx="3775605" cy="17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2575932"/>
            <a:ext cx="8208912" cy="409342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Exercício 2.6 Operação Desempilha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Desempilha(parâmetro por referência P do tipo Pilha, parâmetro por referência X do tipo </a:t>
            </a:r>
            <a:r>
              <a:rPr lang="en-US" dirty="0" smtClean="0"/>
              <a:t>Char</a:t>
            </a:r>
            <a:r>
              <a:rPr lang="pt-BR" dirty="0" smtClean="0"/>
              <a:t>, parâmetro por referência </a:t>
            </a:r>
            <a:r>
              <a:rPr lang="en-US" dirty="0" err="1" smtClean="0"/>
              <a:t>DeuCerto</a:t>
            </a:r>
            <a:r>
              <a:rPr lang="pt-BR" dirty="0" smtClean="0"/>
              <a:t> do tipo </a:t>
            </a:r>
            <a:r>
              <a:rPr lang="en-US" dirty="0" smtClean="0"/>
              <a:t>Boolean</a:t>
            </a:r>
            <a:r>
              <a:rPr lang="pt-BR" dirty="0" smtClean="0"/>
              <a:t>);</a:t>
            </a:r>
            <a:endParaRPr lang="pt-BR" dirty="0" smtClean="0"/>
          </a:p>
          <a:p>
            <a:endParaRPr lang="pt-BR" sz="1000" b="1" dirty="0" smtClean="0"/>
          </a:p>
          <a:p>
            <a:r>
              <a:rPr lang="pt-BR" sz="2800" b="1" dirty="0" smtClean="0"/>
              <a:t>Exercício 2.7 Operação Cria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Cria (parâmetro por referência P do tipo Pilha</a:t>
            </a:r>
            <a:r>
              <a:rPr lang="pt-BR" dirty="0" smtClean="0"/>
              <a:t>);</a:t>
            </a:r>
          </a:p>
          <a:p>
            <a:endParaRPr lang="pt-BR" sz="1000" dirty="0" smtClean="0"/>
          </a:p>
          <a:p>
            <a:r>
              <a:rPr lang="pt-BR" sz="2800" b="1" dirty="0" smtClean="0"/>
              <a:t>Exercício 2.8 Operação Vazia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en-US" dirty="0" smtClean="0"/>
              <a:t>Boolean</a:t>
            </a:r>
            <a:r>
              <a:rPr lang="pt-BR" dirty="0" smtClean="0"/>
              <a:t> Vazia (parâmetro por referência P do tipo Pilha</a:t>
            </a:r>
            <a:r>
              <a:rPr lang="pt-BR" dirty="0" smtClean="0"/>
              <a:t>);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r>
              <a:rPr lang="pt-BR" sz="2800" b="1" dirty="0" smtClean="0"/>
              <a:t>Exercício </a:t>
            </a:r>
            <a:r>
              <a:rPr lang="pt-BR" sz="2800" b="1" dirty="0" smtClean="0"/>
              <a:t>2.9 </a:t>
            </a:r>
            <a:r>
              <a:rPr lang="pt-BR" sz="2800" b="1" dirty="0" smtClean="0"/>
              <a:t>Operação </a:t>
            </a:r>
            <a:r>
              <a:rPr lang="pt-BR" sz="2800" b="1" dirty="0" smtClean="0"/>
              <a:t>Cheia</a:t>
            </a: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en-US" dirty="0" smtClean="0"/>
              <a:t>Boolean</a:t>
            </a:r>
            <a:r>
              <a:rPr lang="pt-BR" dirty="0" smtClean="0"/>
              <a:t> </a:t>
            </a:r>
            <a:r>
              <a:rPr lang="pt-BR" dirty="0" smtClean="0"/>
              <a:t>Cheia (parâmetro </a:t>
            </a:r>
            <a:r>
              <a:rPr lang="pt-BR" dirty="0" smtClean="0"/>
              <a:t>por referência P do tipo Pilha</a:t>
            </a:r>
            <a:r>
              <a:rPr lang="pt-BR" dirty="0" smtClean="0"/>
              <a:t>);</a:t>
            </a:r>
            <a:endParaRPr lang="pt-BR" dirty="0" smtClean="0"/>
          </a:p>
          <a:p>
            <a:endParaRPr lang="pt-BR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723" y="188640"/>
            <a:ext cx="847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731" y="764704"/>
            <a:ext cx="657597" cy="19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3419872" y="1556792"/>
            <a:ext cx="331236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Exercícios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8800"/>
            <a:ext cx="8179744" cy="34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77084"/>
            <a:ext cx="8106097" cy="37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b="1" dirty="0" smtClean="0"/>
              <a:t>Abrir a TV ou Não Abrir a TV?</a:t>
            </a:r>
            <a:endParaRPr lang="pt-BR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2507120"/>
            <a:ext cx="8064896" cy="3200876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Exercício 2.10 Duas Estratégias para Elemento do </a:t>
            </a:r>
            <a:r>
              <a:rPr lang="pt-BR" sz="2800" b="1" dirty="0" smtClean="0"/>
              <a:t>Topo</a:t>
            </a:r>
          </a:p>
          <a:p>
            <a:endParaRPr lang="pt-BR" sz="1000" b="1" dirty="0" smtClean="0"/>
          </a:p>
          <a:p>
            <a:r>
              <a:rPr lang="en-US" sz="2400" dirty="0" smtClean="0"/>
              <a:t>Char </a:t>
            </a:r>
            <a:r>
              <a:rPr lang="en-US" sz="2400" dirty="0" err="1" smtClean="0"/>
              <a:t>ElementoDoTopo</a:t>
            </a:r>
            <a:r>
              <a:rPr lang="en-US" sz="2400" dirty="0" smtClean="0"/>
              <a:t> </a:t>
            </a:r>
            <a:r>
              <a:rPr lang="pt-BR" sz="2400" dirty="0" smtClean="0"/>
              <a:t>(parâmetro por referência P do tipo Pilha, parâmetro por referência </a:t>
            </a:r>
            <a:r>
              <a:rPr lang="en-US" sz="2400" dirty="0" err="1" smtClean="0"/>
              <a:t>DeuCerto</a:t>
            </a:r>
            <a:r>
              <a:rPr lang="en-US" sz="2400" dirty="0" smtClean="0"/>
              <a:t> </a:t>
            </a:r>
            <a:r>
              <a:rPr lang="pt-BR" sz="2400" dirty="0" smtClean="0"/>
              <a:t>do tipo </a:t>
            </a:r>
            <a:r>
              <a:rPr lang="en-US" sz="2400" dirty="0" smtClean="0"/>
              <a:t>Boolean</a:t>
            </a:r>
            <a:r>
              <a:rPr lang="pt-BR" sz="2400" dirty="0" smtClean="0"/>
              <a:t>) {</a:t>
            </a:r>
          </a:p>
          <a:p>
            <a:r>
              <a:rPr lang="pt-BR" sz="2800" dirty="0" smtClean="0"/>
              <a:t> </a:t>
            </a:r>
            <a:endParaRPr lang="pt-BR" sz="1000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/* Retorna o valor do elemento do Topo da Pilha P, caso a Pilha  não estiver vazia. Caso a Pilha estiver vazia, </a:t>
            </a:r>
            <a:r>
              <a:rPr lang="en-US" dirty="0" err="1" smtClean="0">
                <a:solidFill>
                  <a:srgbClr val="FF0000"/>
                </a:solidFill>
              </a:rPr>
              <a:t>DeuCerto</a:t>
            </a:r>
            <a:r>
              <a:rPr lang="pt-BR" dirty="0" smtClean="0">
                <a:solidFill>
                  <a:srgbClr val="FF0000"/>
                </a:solidFill>
              </a:rPr>
              <a:t> retorna Falso. </a:t>
            </a:r>
            <a:r>
              <a:rPr lang="pt-BR" dirty="0" smtClean="0">
                <a:solidFill>
                  <a:srgbClr val="FF0000"/>
                </a:solidFill>
              </a:rPr>
              <a:t>*/</a:t>
            </a: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lha normal.png"/>
          <p:cNvPicPr/>
          <p:nvPr/>
        </p:nvPicPr>
        <p:blipFill>
          <a:blip r:embed="rId2" cstate="print"/>
          <a:stretch>
            <a:fillRect/>
          </a:stretch>
        </p:blipFill>
        <p:spPr>
          <a:xfrm rot="5838013">
            <a:off x="6138839" y="1100806"/>
            <a:ext cx="2842986" cy="13055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336704" cy="1728192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/>
              <a:t>Seus Objetivos neste Capítulo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80520"/>
          </a:xfrm>
        </p:spPr>
        <p:txBody>
          <a:bodyPr>
            <a:noAutofit/>
          </a:bodyPr>
          <a:lstStyle/>
          <a:p>
            <a:pPr lvl="0"/>
            <a:r>
              <a:rPr lang="pt-BR" sz="2400" dirty="0" smtClean="0"/>
              <a:t>Entender o que é e para que serve uma estrutura do tipo Pilha;</a:t>
            </a:r>
          </a:p>
          <a:p>
            <a:pPr lvl="0"/>
            <a:r>
              <a:rPr lang="pt-BR" sz="2400" dirty="0" smtClean="0"/>
              <a:t>Entender o significado de Alocação Sequencial e Alocação Estática de Memória, no contexto do armazenamento temporário de conjuntos de elementos;</a:t>
            </a:r>
          </a:p>
          <a:p>
            <a:pPr lvl="0"/>
            <a:r>
              <a:rPr lang="pt-BR" sz="2400" dirty="0" smtClean="0"/>
              <a:t>Desenvolver habilidade para implementar uma estrutura do tipo Pilha, como um Tipo Abstrato de Dados - TAD, com Alocação Sequencial  e Estática de Memória;</a:t>
            </a:r>
          </a:p>
          <a:p>
            <a:pPr lvl="0"/>
            <a:r>
              <a:rPr lang="pt-BR" sz="2400" dirty="0" smtClean="0"/>
              <a:t>Desenvolver habilidade para manipular Pilhas através dos Operadores definidos para o TAD Pilha;</a:t>
            </a:r>
          </a:p>
          <a:p>
            <a:pPr lvl="0"/>
            <a:r>
              <a:rPr lang="pt-BR" sz="2400" dirty="0" smtClean="0"/>
              <a:t>Iniciar o desenvolvimento do seu primeiro jogo. </a:t>
            </a:r>
            <a:endParaRPr lang="pt-B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76672"/>
            <a:ext cx="8784976" cy="600164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Char </a:t>
            </a:r>
            <a:r>
              <a:rPr lang="en-US" b="1" dirty="0" err="1" smtClean="0"/>
              <a:t>ElementoDoTopo</a:t>
            </a:r>
            <a:r>
              <a:rPr lang="en-US" dirty="0" smtClean="0"/>
              <a:t> </a:t>
            </a:r>
            <a:r>
              <a:rPr lang="pt-BR" dirty="0" smtClean="0"/>
              <a:t>(parâmetro por referência </a:t>
            </a:r>
            <a:r>
              <a:rPr lang="pt-BR" b="1" dirty="0" smtClean="0"/>
              <a:t>P</a:t>
            </a:r>
            <a:r>
              <a:rPr lang="pt-BR" dirty="0" smtClean="0"/>
              <a:t> do tipo Pilha, parâmetro por referência </a:t>
            </a:r>
            <a:r>
              <a:rPr lang="en-US" b="1" dirty="0" err="1" smtClean="0"/>
              <a:t>DeuCerto</a:t>
            </a:r>
            <a:r>
              <a:rPr lang="en-US" dirty="0" smtClean="0"/>
              <a:t> </a:t>
            </a:r>
            <a:r>
              <a:rPr lang="pt-BR" dirty="0" smtClean="0"/>
              <a:t>do tipo </a:t>
            </a:r>
            <a:r>
              <a:rPr lang="en-US" dirty="0" smtClean="0"/>
              <a:t>Boolean</a:t>
            </a:r>
            <a:r>
              <a:rPr lang="pt-BR" dirty="0" smtClean="0"/>
              <a:t>) {</a:t>
            </a:r>
          </a:p>
          <a:p>
            <a:r>
              <a:rPr lang="pt-BR" sz="800" dirty="0" smtClean="0"/>
              <a:t> 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/* Retorna o valor do elemento do Topo da Pilha P, caso a Pilha  não estiver vazia. Caso a Pilha estiver vazia, </a:t>
            </a:r>
            <a:r>
              <a:rPr lang="en-US" dirty="0" err="1" smtClean="0">
                <a:solidFill>
                  <a:srgbClr val="FF0000"/>
                </a:solidFill>
              </a:rPr>
              <a:t>DeuCerto</a:t>
            </a:r>
            <a:r>
              <a:rPr lang="pt-BR" dirty="0" smtClean="0">
                <a:solidFill>
                  <a:srgbClr val="FF0000"/>
                </a:solidFill>
              </a:rPr>
              <a:t> retorna Falso. </a:t>
            </a:r>
            <a:r>
              <a:rPr lang="pt-BR" dirty="0" smtClean="0">
                <a:solidFill>
                  <a:srgbClr val="FF0000"/>
                </a:solidFill>
              </a:rPr>
              <a:t>*/</a:t>
            </a:r>
          </a:p>
          <a:p>
            <a:endParaRPr lang="pt-BR" sz="800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Variável X do tipo </a:t>
            </a:r>
            <a:r>
              <a:rPr lang="en-US" dirty="0" smtClean="0"/>
              <a:t>Char</a:t>
            </a:r>
            <a:r>
              <a:rPr lang="pt-BR" dirty="0" smtClean="0"/>
              <a:t>;   </a:t>
            </a:r>
            <a:r>
              <a:rPr lang="pt-BR" dirty="0" smtClean="0">
                <a:solidFill>
                  <a:srgbClr val="FF0000"/>
                </a:solidFill>
              </a:rPr>
              <a:t>/* X armazenará o valor do elemento do Topo */</a:t>
            </a:r>
          </a:p>
          <a:p>
            <a:r>
              <a:rPr lang="pt-BR" sz="800" dirty="0" smtClean="0"/>
              <a:t> 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/* </a:t>
            </a:r>
            <a:r>
              <a:rPr lang="pt-BR" b="1" dirty="0" smtClean="0">
                <a:solidFill>
                  <a:srgbClr val="FF0000"/>
                </a:solidFill>
              </a:rPr>
              <a:t>primeira solução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  <a:r>
              <a:rPr lang="pt-BR" dirty="0" smtClean="0">
                <a:solidFill>
                  <a:srgbClr val="FF0000"/>
                </a:solidFill>
              </a:rPr>
              <a:t>abre </a:t>
            </a:r>
            <a:r>
              <a:rPr lang="pt-BR" dirty="0" smtClean="0">
                <a:solidFill>
                  <a:srgbClr val="FF0000"/>
                </a:solidFill>
              </a:rPr>
              <a:t>a TV com uma chave de fenda para aumentar o volume */</a:t>
            </a:r>
          </a:p>
          <a:p>
            <a:r>
              <a:rPr lang="pt-BR" dirty="0" smtClean="0"/>
              <a:t>Se (Vazia (P)==Verdadeiro)</a:t>
            </a:r>
          </a:p>
          <a:p>
            <a:r>
              <a:rPr lang="pt-BR" dirty="0" smtClean="0"/>
              <a:t>Então </a:t>
            </a:r>
            <a:r>
              <a:rPr lang="en-US" dirty="0" err="1" smtClean="0"/>
              <a:t>DeuCerto</a:t>
            </a:r>
            <a:r>
              <a:rPr lang="pt-BR" dirty="0" smtClean="0"/>
              <a:t> = Falso</a:t>
            </a:r>
          </a:p>
          <a:p>
            <a:r>
              <a:rPr lang="pt-BR" dirty="0" smtClean="0"/>
              <a:t>Senão { </a:t>
            </a:r>
            <a:r>
              <a:rPr lang="pt-BR" b="1" dirty="0" smtClean="0"/>
              <a:t>X = P.Elementos[ P.Topo ];</a:t>
            </a:r>
            <a:r>
              <a:rPr lang="pt-BR" dirty="0" smtClean="0"/>
              <a:t>    /* pega o valor do elemento do Topo */</a:t>
            </a:r>
          </a:p>
          <a:p>
            <a:r>
              <a:rPr lang="pt-BR" dirty="0" smtClean="0"/>
              <a:t>             </a:t>
            </a:r>
            <a:r>
              <a:rPr lang="en-US" dirty="0" err="1" smtClean="0"/>
              <a:t>DeuCerto</a:t>
            </a:r>
            <a:r>
              <a:rPr lang="pt-BR" dirty="0" smtClean="0"/>
              <a:t> = Verdadeiro;</a:t>
            </a:r>
          </a:p>
          <a:p>
            <a:r>
              <a:rPr lang="pt-BR" dirty="0" smtClean="0"/>
              <a:t>             Retorne X; };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/* </a:t>
            </a:r>
            <a:r>
              <a:rPr lang="pt-BR" b="1" dirty="0" smtClean="0">
                <a:solidFill>
                  <a:srgbClr val="FF0000"/>
                </a:solidFill>
              </a:rPr>
              <a:t>segunda solução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  <a:r>
              <a:rPr lang="pt-BR" dirty="0" smtClean="0">
                <a:solidFill>
                  <a:srgbClr val="FF0000"/>
                </a:solidFill>
              </a:rPr>
              <a:t>aumenta </a:t>
            </a:r>
            <a:r>
              <a:rPr lang="pt-BR" dirty="0" smtClean="0">
                <a:solidFill>
                  <a:srgbClr val="FF0000"/>
                </a:solidFill>
              </a:rPr>
              <a:t>o volume pelo botão de volume */</a:t>
            </a:r>
          </a:p>
          <a:p>
            <a:r>
              <a:rPr lang="pt-BR" dirty="0" smtClean="0"/>
              <a:t>Se (Vazia (P)==Verdadeiro)</a:t>
            </a:r>
          </a:p>
          <a:p>
            <a:r>
              <a:rPr lang="pt-BR" dirty="0" smtClean="0"/>
              <a:t>Então </a:t>
            </a:r>
            <a:r>
              <a:rPr lang="en-US" dirty="0" err="1" smtClean="0"/>
              <a:t>DeuCerto</a:t>
            </a:r>
            <a:r>
              <a:rPr lang="pt-BR" dirty="0" smtClean="0"/>
              <a:t> = Falso</a:t>
            </a:r>
          </a:p>
          <a:p>
            <a:r>
              <a:rPr lang="pt-BR" dirty="0" smtClean="0"/>
              <a:t>Senão { 	</a:t>
            </a:r>
            <a:r>
              <a:rPr lang="pt-BR" b="1" dirty="0" smtClean="0"/>
              <a:t>Desempilha ( P, X, </a:t>
            </a:r>
            <a:r>
              <a:rPr lang="en-US" b="1" dirty="0" err="1" smtClean="0"/>
              <a:t>DeuCerto</a:t>
            </a:r>
            <a:r>
              <a:rPr lang="pt-BR" b="1" dirty="0" smtClean="0"/>
              <a:t>);  </a:t>
            </a:r>
            <a:r>
              <a:rPr lang="pt-BR" dirty="0" smtClean="0">
                <a:solidFill>
                  <a:srgbClr val="FF0000"/>
                </a:solidFill>
              </a:rPr>
              <a:t>/* pega o valor do elemento do Topo */</a:t>
            </a:r>
          </a:p>
          <a:p>
            <a:r>
              <a:rPr lang="pt-BR" b="1" dirty="0" smtClean="0"/>
              <a:t>	Empilha ( P, X, </a:t>
            </a:r>
            <a:r>
              <a:rPr lang="en-US" b="1" dirty="0" err="1" smtClean="0"/>
              <a:t>DeuCerto</a:t>
            </a:r>
            <a:r>
              <a:rPr lang="pt-BR" b="1" dirty="0" smtClean="0"/>
              <a:t>);</a:t>
            </a:r>
            <a:endParaRPr lang="pt-BR" dirty="0" smtClean="0"/>
          </a:p>
          <a:p>
            <a:r>
              <a:rPr lang="pt-BR" dirty="0" smtClean="0"/>
              <a:t>               </a:t>
            </a:r>
            <a:r>
              <a:rPr lang="en-US" dirty="0" err="1" smtClean="0"/>
              <a:t>DeuCerto</a:t>
            </a:r>
            <a:r>
              <a:rPr lang="pt-BR" dirty="0" smtClean="0"/>
              <a:t> = Verdadeiro;</a:t>
            </a:r>
          </a:p>
          <a:p>
            <a:r>
              <a:rPr lang="pt-BR" dirty="0" smtClean="0"/>
              <a:t>               Retorne X; }</a:t>
            </a:r>
          </a:p>
          <a:p>
            <a:r>
              <a:rPr lang="pt-BR" dirty="0" smtClean="0"/>
              <a:t>}</a:t>
            </a:r>
            <a:endParaRPr lang="pt-B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20688"/>
            <a:ext cx="1800200" cy="18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Operações Primitivas e Não Primitivas</a:t>
            </a:r>
            <a:endParaRPr lang="pt-BR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2528900"/>
            <a:ext cx="7920880" cy="4154984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Operações 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Primitivas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um Tipo Abstrato de Dados são aquelas que só podem ser implementadas através de uma solução dependente da estrutura de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armazenamento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Operações Não Primitivas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um Tipo Abstrato de Dados são aquelas que podem ser implementadas através de chamadas a Operações Primitivas, possibilitando uma implementação independente da estrutura de armazenamento.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3528392" cy="488255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Projeto </a:t>
            </a:r>
            <a:r>
              <a:rPr lang="en-US" b="1" i="1" dirty="0" smtClean="0"/>
              <a:t>FreeCell</a:t>
            </a:r>
            <a:r>
              <a:rPr lang="pt-BR" b="1" dirty="0" smtClean="0"/>
              <a:t>: Pilha Burra ou Pilha Inteligente?</a:t>
            </a:r>
            <a:endParaRPr lang="pt-BR" dirty="0"/>
          </a:p>
        </p:txBody>
      </p:sp>
      <p:pic>
        <p:nvPicPr>
          <p:cNvPr id="36866" name="Imagem 8" descr="PilhaIntermediá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5600"/>
            <a:ext cx="1872208" cy="5351062"/>
          </a:xfrm>
          <a:prstGeom prst="rect">
            <a:avLst/>
          </a:prstGeom>
          <a:noFill/>
        </p:spPr>
      </p:pic>
      <p:pic>
        <p:nvPicPr>
          <p:cNvPr id="36865" name="Imagem 9" descr="pILHA dEFINITI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728192" cy="497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11100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728" y="548680"/>
            <a:ext cx="6023520" cy="136815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Diretrizes de Projeto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sz="3100" dirty="0" smtClean="0"/>
              <a:t>Para manipular as Pilhas de Cartas, projete e utilize um TAD Pilha (seja uma Pilha Burra, seja uma Pilha Inteligente</a:t>
            </a:r>
            <a:r>
              <a:rPr lang="pt-BR" sz="3100" dirty="0" smtClean="0"/>
              <a:t>);</a:t>
            </a:r>
          </a:p>
          <a:p>
            <a:pPr lvl="0">
              <a:buNone/>
            </a:pPr>
            <a:endParaRPr lang="pt-BR" sz="1000" dirty="0" smtClean="0"/>
          </a:p>
          <a:p>
            <a:pPr lvl="0"/>
            <a:r>
              <a:rPr lang="pt-BR" sz="3100" dirty="0" smtClean="0"/>
              <a:t>A Aplicação em si e o TAD Pilha devem estar em unidades de software independentes, e em arquivos </a:t>
            </a:r>
            <a:r>
              <a:rPr lang="pt-BR" sz="3100" dirty="0" smtClean="0"/>
              <a:t>separados;</a:t>
            </a:r>
          </a:p>
          <a:p>
            <a:pPr lvl="0">
              <a:buNone/>
            </a:pPr>
            <a:endParaRPr lang="pt-BR" sz="1000" dirty="0" smtClean="0"/>
          </a:p>
          <a:p>
            <a:pPr lvl="0"/>
            <a:r>
              <a:rPr lang="pt-BR" sz="3100" dirty="0" smtClean="0"/>
              <a:t>A Aplicação (e outros módulos) deve(m) manipular o TAD Pilha exclusivamente através dos seus Operadores Primitivos - Empilha, Desempilha, Vazia, Cria e </a:t>
            </a:r>
            <a:r>
              <a:rPr lang="pt-BR" sz="3100" dirty="0" smtClean="0"/>
              <a:t>Cheia;</a:t>
            </a:r>
          </a:p>
          <a:p>
            <a:pPr lvl="0">
              <a:buNone/>
            </a:pPr>
            <a:endParaRPr lang="pt-BR" sz="1000" dirty="0" smtClean="0"/>
          </a:p>
          <a:p>
            <a:pPr lvl="0"/>
            <a:r>
              <a:rPr lang="pt-BR" sz="3100" dirty="0" smtClean="0"/>
              <a:t>Inclua no código do TAD Pilha exclusivamente ações pertinentes ao armazenamento e recuperação das informações sobre as Pilhas de Cartas. 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624"/>
            <a:ext cx="1800200" cy="18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2852928"/>
            <a:ext cx="8208912" cy="353943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Exercício 2.11 </a:t>
            </a:r>
            <a:r>
              <a:rPr lang="pt-BR" sz="2800" b="1" dirty="0" smtClean="0"/>
              <a:t>Arquitetura </a:t>
            </a:r>
            <a:r>
              <a:rPr lang="pt-BR" sz="2800" b="1" dirty="0" smtClean="0"/>
              <a:t>de </a:t>
            </a:r>
            <a:r>
              <a:rPr lang="pt-BR" sz="2800" b="1" dirty="0" smtClean="0"/>
              <a:t>Software</a:t>
            </a:r>
            <a:endParaRPr lang="pt-BR" sz="1000" b="1" dirty="0" smtClean="0"/>
          </a:p>
          <a:p>
            <a:r>
              <a:rPr lang="pt-BR" sz="2800" b="1" dirty="0" smtClean="0"/>
              <a:t>Exercício 2.12 Implementar uma Pilha </a:t>
            </a:r>
            <a:r>
              <a:rPr lang="pt-BR" sz="2800" b="1" dirty="0" smtClean="0"/>
              <a:t>Burra</a:t>
            </a:r>
            <a:endParaRPr lang="pt-BR" sz="1000" dirty="0" smtClean="0"/>
          </a:p>
          <a:p>
            <a:r>
              <a:rPr lang="pt-BR" sz="2800" b="1" dirty="0" smtClean="0"/>
              <a:t>Exercício 2.13 </a:t>
            </a:r>
            <a:r>
              <a:rPr lang="pt-BR" sz="2800" b="1" dirty="0" smtClean="0"/>
              <a:t>Pilha </a:t>
            </a:r>
            <a:r>
              <a:rPr lang="pt-BR" sz="2800" b="1" dirty="0" smtClean="0"/>
              <a:t>Burra como uma </a:t>
            </a:r>
            <a:r>
              <a:rPr lang="pt-BR" sz="2800" b="1" dirty="0" smtClean="0"/>
              <a:t>Classe</a:t>
            </a:r>
            <a:endParaRPr lang="pt-BR" dirty="0" smtClean="0"/>
          </a:p>
          <a:p>
            <a:r>
              <a:rPr lang="pt-BR" sz="2800" b="1" dirty="0" smtClean="0"/>
              <a:t>Exercício 2.14 </a:t>
            </a:r>
            <a:r>
              <a:rPr lang="pt-BR" sz="2800" b="1" dirty="0" smtClean="0"/>
              <a:t>Carta </a:t>
            </a:r>
            <a:r>
              <a:rPr lang="pt-BR" sz="2800" b="1" dirty="0" smtClean="0"/>
              <a:t>do </a:t>
            </a:r>
            <a:r>
              <a:rPr lang="pt-BR" sz="2800" b="1" dirty="0" smtClean="0"/>
              <a:t>Baralho</a:t>
            </a:r>
          </a:p>
          <a:p>
            <a:r>
              <a:rPr lang="pt-BR" sz="2800" b="1" dirty="0" smtClean="0"/>
              <a:t>Exercício 2.15 </a:t>
            </a:r>
            <a:r>
              <a:rPr lang="pt-BR" sz="2800" b="1" dirty="0" smtClean="0"/>
              <a:t>Pilha </a:t>
            </a:r>
            <a:r>
              <a:rPr lang="pt-BR" sz="2800" b="1" dirty="0" smtClean="0"/>
              <a:t>Intermediária </a:t>
            </a:r>
            <a:r>
              <a:rPr lang="pt-BR" sz="2800" b="1" dirty="0" smtClean="0"/>
              <a:t>Inteligente</a:t>
            </a:r>
          </a:p>
          <a:p>
            <a:r>
              <a:rPr lang="pt-BR" sz="2800" b="1" dirty="0" smtClean="0"/>
              <a:t>Exercício </a:t>
            </a:r>
            <a:r>
              <a:rPr lang="pt-BR" sz="2800" b="1" dirty="0" smtClean="0"/>
              <a:t>2.16 Pilha </a:t>
            </a:r>
            <a:r>
              <a:rPr lang="pt-BR" sz="2800" b="1" dirty="0" smtClean="0"/>
              <a:t>Definitiva </a:t>
            </a:r>
            <a:r>
              <a:rPr lang="pt-BR" sz="2800" b="1" dirty="0" smtClean="0"/>
              <a:t>Inteligente</a:t>
            </a:r>
          </a:p>
          <a:p>
            <a:r>
              <a:rPr lang="pt-BR" sz="2800" b="1" dirty="0" smtClean="0"/>
              <a:t>Exercício 2.17 </a:t>
            </a:r>
            <a:r>
              <a:rPr lang="pt-BR" sz="2800" b="1" dirty="0" smtClean="0"/>
              <a:t>Definir Regras</a:t>
            </a:r>
            <a:r>
              <a:rPr lang="pt-BR" sz="2800" b="1" dirty="0" smtClean="0"/>
              <a:t>, </a:t>
            </a:r>
            <a:r>
              <a:rPr lang="pt-BR" sz="2800" b="1" dirty="0" smtClean="0"/>
              <a:t>Escolher Nome</a:t>
            </a:r>
            <a:endParaRPr lang="pt-BR" sz="2800" dirty="0" smtClean="0"/>
          </a:p>
          <a:p>
            <a:r>
              <a:rPr lang="pt-BR" sz="2800" b="1" dirty="0" smtClean="0"/>
              <a:t>Exercício 2.18 </a:t>
            </a:r>
            <a:r>
              <a:rPr lang="pt-BR" sz="2800" b="1" dirty="0" smtClean="0"/>
              <a:t>Iniciar </a:t>
            </a:r>
            <a:r>
              <a:rPr lang="pt-BR" sz="2800" b="1" dirty="0" smtClean="0"/>
              <a:t>o Projeto da </a:t>
            </a:r>
            <a:r>
              <a:rPr lang="pt-BR" sz="2800" b="1" dirty="0" smtClean="0"/>
              <a:t>Interface</a:t>
            </a:r>
            <a:endParaRPr lang="pt-BR" sz="2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115616" y="620688"/>
            <a:ext cx="432048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Avanço de Projeto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cartasNova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332656"/>
            <a:ext cx="309634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2780928"/>
            <a:ext cx="7920880" cy="156966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 smtClean="0"/>
              <a:t>Faça um jogo legal! Faça um jogo que tenha a sua cara! Faça seu jogo ficar atrativo; distribua para os amigos; disponibilize publicamente; faça seu jogo </a:t>
            </a:r>
            <a:r>
              <a:rPr lang="pt-BR" sz="2400" dirty="0" err="1" smtClean="0"/>
              <a:t>bombar</a:t>
            </a:r>
            <a:r>
              <a:rPr lang="pt-BR" sz="2400" dirty="0" smtClean="0"/>
              <a:t>! </a:t>
            </a:r>
            <a:r>
              <a:rPr lang="pt-BR" sz="2400" dirty="0" smtClean="0"/>
              <a:t>Aprender a programar pode ser divertido!</a:t>
            </a:r>
            <a:endParaRPr lang="pt-BR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4752528" cy="1656184"/>
          </a:xfrm>
        </p:spPr>
        <p:txBody>
          <a:bodyPr>
            <a:noAutofit/>
          </a:bodyPr>
          <a:lstStyle/>
          <a:p>
            <a:pPr algn="r"/>
            <a:r>
              <a:rPr lang="pt-BR" sz="4000" b="1" dirty="0" smtClean="0"/>
              <a:t>Comece a Desenvolver Seu </a:t>
            </a:r>
            <a:r>
              <a:rPr lang="pt-BR" sz="4000" b="1" i="1" dirty="0" err="1" smtClean="0"/>
              <a:t>FreeCell</a:t>
            </a:r>
            <a:r>
              <a:rPr lang="pt-BR" sz="4000" b="1" dirty="0" smtClean="0"/>
              <a:t> Agora!</a:t>
            </a:r>
            <a:endParaRPr lang="pt-BR" sz="4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7584" y="5661248"/>
            <a:ext cx="80604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Estruturas de Dados com Jogos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55576" y="6237312"/>
            <a:ext cx="77369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Aprender a programar pode ser divertido!</a:t>
            </a:r>
          </a:p>
        </p:txBody>
      </p:sp>
      <p:pic>
        <p:nvPicPr>
          <p:cNvPr id="8" name="Imagem 7" descr="cartasNova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332656"/>
            <a:ext cx="309634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Que É uma Pilha?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99592" y="1700808"/>
          <a:ext cx="7776864" cy="4824536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3200" dirty="0">
                          <a:latin typeface="Arial"/>
                          <a:ea typeface="Times New Roman"/>
                          <a:cs typeface="Times New Roman"/>
                        </a:rPr>
                        <a:t>Pilha de Pratos</a:t>
                      </a:r>
                      <a:endParaRPr lang="pt-BR" sz="3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3200" dirty="0">
                          <a:latin typeface="Arial"/>
                          <a:ea typeface="Times New Roman"/>
                          <a:cs typeface="Times New Roman"/>
                        </a:rPr>
                        <a:t>Pilha de Cartas</a:t>
                      </a:r>
                      <a:endParaRPr lang="pt-BR" sz="3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04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4" name="Imagem 5" descr="http://i.istockimg.com/file_thumbview_approve/10800038/2/stock-photo-10800038-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2361803" cy="3888432"/>
          </a:xfrm>
          <a:prstGeom prst="rect">
            <a:avLst/>
          </a:prstGeom>
          <a:noFill/>
        </p:spPr>
      </p:pic>
      <p:pic>
        <p:nvPicPr>
          <p:cNvPr id="13313" name="Imagem 6" descr="pilha nor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73912"/>
            <a:ext cx="1654671" cy="3907416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7813" y="174625"/>
            <a:ext cx="3159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43608" y="6093296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noProof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iStochPhoto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5194920" cy="998984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Definição de Pilha</a:t>
            </a:r>
            <a:endParaRPr lang="pt-BR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1597442"/>
            <a:ext cx="8136904" cy="4893647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/>
              <a:t>Definição: Pilha</a:t>
            </a:r>
            <a:endParaRPr lang="pt-BR" sz="2400" dirty="0" smtClean="0"/>
          </a:p>
          <a:p>
            <a:r>
              <a:rPr lang="pt-BR" sz="2400" dirty="0" smtClean="0"/>
              <a:t>Pilha é uma estrutura para armazenar um conjunto de elementos, que funciona da seguinte forma:</a:t>
            </a:r>
          </a:p>
          <a:p>
            <a:pPr lvl="0">
              <a:buFont typeface="Arial" pitchFamily="34" charset="0"/>
              <a:buChar char="•"/>
            </a:pPr>
            <a:r>
              <a:rPr lang="pt-BR" sz="2400" dirty="0" smtClean="0"/>
              <a:t>  Novos </a:t>
            </a:r>
            <a:r>
              <a:rPr lang="pt-BR" sz="2400" dirty="0" smtClean="0"/>
              <a:t>elementos entram no conjunto sempre no topo da Pilha;</a:t>
            </a:r>
          </a:p>
          <a:p>
            <a:pPr lvl="0">
              <a:buFont typeface="Arial" pitchFamily="34" charset="0"/>
              <a:buChar char="•"/>
            </a:pPr>
            <a:r>
              <a:rPr lang="pt-BR" sz="2400" dirty="0" smtClean="0"/>
              <a:t>  O </a:t>
            </a:r>
            <a:r>
              <a:rPr lang="pt-BR" sz="2400" dirty="0" smtClean="0"/>
              <a:t>único elemento que pode ser retirado da Pilha em um dado momento, é o elemento do topo.</a:t>
            </a:r>
          </a:p>
          <a:p>
            <a:r>
              <a:rPr lang="pt-BR" sz="2400" dirty="0" smtClean="0"/>
              <a:t> </a:t>
            </a:r>
          </a:p>
          <a:p>
            <a:r>
              <a:rPr lang="pt-BR" sz="2400" b="1" dirty="0" smtClean="0"/>
              <a:t>Do Inglês: </a:t>
            </a:r>
            <a:r>
              <a:rPr lang="en-US" sz="2400" b="1" i="1" dirty="0" smtClean="0"/>
              <a:t>Stack</a:t>
            </a:r>
            <a:r>
              <a:rPr lang="en-US" sz="2400" b="1" dirty="0" smtClean="0"/>
              <a:t>, L.I.F.O.</a:t>
            </a:r>
            <a:endParaRPr lang="pt-BR" sz="2400" dirty="0" smtClean="0"/>
          </a:p>
          <a:p>
            <a:r>
              <a:rPr lang="pt-BR" sz="2400" dirty="0" smtClean="0"/>
              <a:t>Uma Pilha (em Inglês: </a:t>
            </a:r>
            <a:r>
              <a:rPr lang="en-US" sz="2400" i="1" dirty="0" smtClean="0"/>
              <a:t>Stack</a:t>
            </a:r>
            <a:r>
              <a:rPr lang="pt-BR" sz="2400" dirty="0" smtClean="0"/>
              <a:t>) é uma estrutura que obedece o critério </a:t>
            </a:r>
            <a:r>
              <a:rPr lang="en-US" sz="2400" i="1" dirty="0" smtClean="0"/>
              <a:t>Last  In, First  Out</a:t>
            </a:r>
            <a:r>
              <a:rPr lang="en-US" sz="2400" dirty="0" smtClean="0"/>
              <a:t> - </a:t>
            </a:r>
            <a:r>
              <a:rPr lang="en-US" sz="2400" dirty="0" smtClean="0"/>
              <a:t>L.I.F.O. </a:t>
            </a:r>
            <a:r>
              <a:rPr lang="pt-BR" sz="2400" dirty="0" smtClean="0">
                <a:sym typeface="Wingdings" pitchFamily="2" charset="2"/>
              </a:rPr>
              <a:t> </a:t>
            </a:r>
            <a:r>
              <a:rPr lang="pt-BR" sz="2400" dirty="0" smtClean="0"/>
              <a:t>o </a:t>
            </a:r>
            <a:r>
              <a:rPr lang="pt-BR" sz="2400" dirty="0" smtClean="0"/>
              <a:t>último elemento que entrou no conjunto será o primeiro elemento a sair do conjunto. </a:t>
            </a:r>
            <a:endParaRPr lang="pt-BR" sz="2400" dirty="0"/>
          </a:p>
        </p:txBody>
      </p:sp>
      <p:pic>
        <p:nvPicPr>
          <p:cNvPr id="5" name="Imagem 4" descr="pilha normal.png"/>
          <p:cNvPicPr/>
          <p:nvPr/>
        </p:nvPicPr>
        <p:blipFill>
          <a:blip r:embed="rId2" cstate="print"/>
          <a:stretch>
            <a:fillRect/>
          </a:stretch>
        </p:blipFill>
        <p:spPr>
          <a:xfrm rot="6195793">
            <a:off x="5446307" y="625066"/>
            <a:ext cx="1916542" cy="798478"/>
          </a:xfrm>
          <a:prstGeom prst="rect">
            <a:avLst/>
          </a:prstGeom>
        </p:spPr>
      </p:pic>
      <p:pic>
        <p:nvPicPr>
          <p:cNvPr id="6" name="Imagem 5" descr="http://i.istockimg.com/file_thumbview_approve/10800038/2/stock-photo-10800038-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80902"/>
            <a:ext cx="993651" cy="163593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71792" y="1700808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noProof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iStochPhoto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Retirando e Inserindo Elementos em uma Pilha</a:t>
            </a:r>
            <a:endParaRPr lang="pt-BR" dirty="0"/>
          </a:p>
        </p:txBody>
      </p:sp>
      <p:pic>
        <p:nvPicPr>
          <p:cNvPr id="11315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80057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b="1" dirty="0" smtClean="0"/>
              <a:t>Inserindo e Retirando Cartas em uma Pilha</a:t>
            </a:r>
            <a:endParaRPr lang="pt-BR" dirty="0"/>
          </a:p>
        </p:txBody>
      </p:sp>
      <p:pic>
        <p:nvPicPr>
          <p:cNvPr id="5" name="Imagem 4" descr="13-10-2013 cap 2 low quadro 2-4-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1502505" cy="2822713"/>
          </a:xfrm>
          <a:prstGeom prst="rect">
            <a:avLst/>
          </a:prstGeom>
        </p:spPr>
      </p:pic>
      <p:pic>
        <p:nvPicPr>
          <p:cNvPr id="6" name="Imagem 5" descr="13-10-2013 cap 2 low quadro 2-4-a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3032" y="2276872"/>
            <a:ext cx="1471056" cy="3126740"/>
          </a:xfrm>
          <a:prstGeom prst="rect">
            <a:avLst/>
          </a:prstGeom>
        </p:spPr>
      </p:pic>
      <p:pic>
        <p:nvPicPr>
          <p:cNvPr id="7" name="Imagem 6" descr="13-10-2013 cap 2 low quadro 2-4-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7967" y="2348880"/>
            <a:ext cx="1502505" cy="2822713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67744" y="3278593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Insere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♥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96136" y="3284984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→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Retira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b="1" dirty="0" smtClean="0"/>
              <a:t>Operações de uma </a:t>
            </a:r>
            <a:r>
              <a:rPr lang="pt-BR" b="1" dirty="0" smtClean="0"/>
              <a:t>Pilha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27584" y="1844824"/>
            <a:ext cx="7437512" cy="3805883"/>
          </a:xfrm>
        </p:spPr>
        <p:txBody>
          <a:bodyPr/>
          <a:lstStyle/>
          <a:p>
            <a:r>
              <a:rPr lang="pt-BR" dirty="0" smtClean="0"/>
              <a:t>Empilha (P, X, </a:t>
            </a:r>
            <a:r>
              <a:rPr lang="pt-BR" dirty="0" err="1" smtClean="0"/>
              <a:t>DeuCerto</a:t>
            </a:r>
            <a:r>
              <a:rPr lang="pt-BR" dirty="0" smtClean="0"/>
              <a:t>)</a:t>
            </a:r>
          </a:p>
          <a:p>
            <a:r>
              <a:rPr lang="pt-BR" dirty="0" smtClean="0"/>
              <a:t>Desempilha (P, X, </a:t>
            </a:r>
            <a:r>
              <a:rPr lang="pt-BR" dirty="0" err="1" smtClean="0"/>
              <a:t>DeuCerto</a:t>
            </a:r>
            <a:r>
              <a:rPr lang="pt-BR" dirty="0" smtClean="0"/>
              <a:t>)</a:t>
            </a:r>
          </a:p>
          <a:p>
            <a:r>
              <a:rPr lang="pt-BR" dirty="0" smtClean="0"/>
              <a:t>Vazia (P</a:t>
            </a:r>
            <a:r>
              <a:rPr lang="pt-BR" dirty="0" smtClean="0"/>
              <a:t>)</a:t>
            </a:r>
          </a:p>
          <a:p>
            <a:r>
              <a:rPr lang="pt-BR" dirty="0" smtClean="0"/>
              <a:t>Cheia(P</a:t>
            </a:r>
            <a:r>
              <a:rPr lang="pt-BR" dirty="0" smtClean="0"/>
              <a:t>)</a:t>
            </a:r>
          </a:p>
          <a:p>
            <a:r>
              <a:rPr lang="pt-BR" dirty="0" smtClean="0"/>
              <a:t>Cria (P)</a:t>
            </a:r>
            <a:endParaRPr lang="pt-BR" dirty="0"/>
          </a:p>
        </p:txBody>
      </p:sp>
      <p:pic>
        <p:nvPicPr>
          <p:cNvPr id="6" name="Imagem 5" descr="13-10-2013 cap 2 low quadro 2-4-a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272" y="2996952"/>
            <a:ext cx="1512168" cy="2838708"/>
          </a:xfrm>
          <a:prstGeom prst="rect">
            <a:avLst/>
          </a:prstGeom>
        </p:spPr>
      </p:pic>
      <p:pic>
        <p:nvPicPr>
          <p:cNvPr id="7" name="Imagem 6" descr="13-10-2013 cap 2 low quadro 2-4-a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3933056"/>
            <a:ext cx="1502505" cy="28227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4824536" cy="2376264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/>
              <a:t>Exercício 2.1</a:t>
            </a:r>
            <a:r>
              <a:rPr lang="pt-BR" sz="4000" dirty="0" smtClean="0"/>
              <a:t> </a:t>
            </a:r>
            <a:r>
              <a:rPr lang="pt-BR" sz="4000" b="1" dirty="0" smtClean="0"/>
              <a:t>Transfere Elementos de uma Pilha para Outra</a:t>
            </a:r>
            <a:endParaRPr lang="pt-BR" sz="4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4070397"/>
            <a:ext cx="7920880" cy="196977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err="1" smtClean="0"/>
              <a:t>TransfereElementos</a:t>
            </a:r>
            <a:r>
              <a:rPr lang="pt-BR" sz="2800" dirty="0" smtClean="0"/>
              <a:t> (</a:t>
            </a:r>
            <a:r>
              <a:rPr lang="pt-BR" sz="2800" dirty="0" smtClean="0"/>
              <a:t>parâmetros por referência </a:t>
            </a:r>
            <a:r>
              <a:rPr lang="pt-BR" sz="2800" b="1" dirty="0" smtClean="0"/>
              <a:t>P1</a:t>
            </a:r>
            <a:r>
              <a:rPr lang="pt-BR" sz="2800" dirty="0" smtClean="0"/>
              <a:t>, </a:t>
            </a:r>
            <a:r>
              <a:rPr lang="pt-BR" sz="2800" b="1" dirty="0" smtClean="0"/>
              <a:t>P2</a:t>
            </a:r>
            <a:r>
              <a:rPr lang="pt-BR" sz="2800" dirty="0" smtClean="0"/>
              <a:t> do tipo Pilha) </a:t>
            </a:r>
            <a:endParaRPr lang="pt-BR" sz="2800" dirty="0" smtClean="0"/>
          </a:p>
          <a:p>
            <a:endParaRPr lang="pt-BR" sz="1000" dirty="0" smtClean="0"/>
          </a:p>
          <a:p>
            <a:r>
              <a:rPr lang="pt-BR" sz="2800" dirty="0" smtClean="0"/>
              <a:t>/* </a:t>
            </a:r>
            <a:r>
              <a:rPr lang="pt-BR" sz="2800" dirty="0" err="1" smtClean="0"/>
              <a:t>trasfere</a:t>
            </a:r>
            <a:r>
              <a:rPr lang="pt-BR" sz="2800" dirty="0" smtClean="0"/>
              <a:t> todos os elementos de P1 para P2 */</a:t>
            </a:r>
          </a:p>
          <a:p>
            <a:r>
              <a:rPr lang="pt-BR" sz="2800" dirty="0" smtClean="0"/>
              <a:t> 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 rot="449020">
            <a:off x="6180689" y="2147607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723" y="620688"/>
            <a:ext cx="847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 rot="449020">
            <a:off x="6333089" y="2300007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449020">
            <a:off x="6485489" y="2452407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449020">
            <a:off x="6637889" y="2604807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449020">
            <a:off x="6790289" y="2757207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5276">
            <a:off x="6072776" y="1607652"/>
            <a:ext cx="657597" cy="19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355245"/>
            <a:ext cx="8640960" cy="3170099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 err="1" smtClean="0"/>
              <a:t>TransfereElementos</a:t>
            </a:r>
            <a:r>
              <a:rPr lang="pt-BR" sz="2000" dirty="0" smtClean="0"/>
              <a:t> (</a:t>
            </a:r>
            <a:r>
              <a:rPr lang="pt-BR" sz="2000" dirty="0" smtClean="0"/>
              <a:t>parâmetros por referência </a:t>
            </a:r>
            <a:r>
              <a:rPr lang="pt-BR" sz="2000" b="1" dirty="0" smtClean="0"/>
              <a:t>P1</a:t>
            </a:r>
            <a:r>
              <a:rPr lang="pt-BR" sz="2000" dirty="0" smtClean="0"/>
              <a:t>, </a:t>
            </a:r>
            <a:r>
              <a:rPr lang="pt-BR" sz="2000" b="1" dirty="0" smtClean="0"/>
              <a:t>P2</a:t>
            </a:r>
            <a:r>
              <a:rPr lang="pt-BR" sz="2000" dirty="0" smtClean="0"/>
              <a:t> do tipo Pilha) {</a:t>
            </a:r>
          </a:p>
          <a:p>
            <a:r>
              <a:rPr lang="pt-BR" sz="2000" dirty="0" smtClean="0"/>
              <a:t>/* </a:t>
            </a:r>
            <a:r>
              <a:rPr lang="pt-BR" sz="2000" dirty="0" err="1" smtClean="0"/>
              <a:t>trasfere</a:t>
            </a:r>
            <a:r>
              <a:rPr lang="pt-BR" sz="2000" dirty="0" smtClean="0"/>
              <a:t> todos os elementos de P1 para P2 */</a:t>
            </a:r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Variável </a:t>
            </a:r>
            <a:r>
              <a:rPr lang="pt-BR" sz="2000" dirty="0" err="1" smtClean="0"/>
              <a:t>ElementoDaPilha</a:t>
            </a:r>
            <a:r>
              <a:rPr lang="pt-BR" sz="2000" dirty="0" smtClean="0"/>
              <a:t> do tipo Inteiro;</a:t>
            </a:r>
          </a:p>
          <a:p>
            <a:r>
              <a:rPr lang="pt-BR" sz="2000" dirty="0" smtClean="0"/>
              <a:t>Variável </a:t>
            </a:r>
            <a:r>
              <a:rPr lang="pt-BR" sz="2000" dirty="0" err="1" smtClean="0"/>
              <a:t>DeuCerto</a:t>
            </a:r>
            <a:r>
              <a:rPr lang="pt-BR" sz="2000" dirty="0" smtClean="0"/>
              <a:t> do tipo </a:t>
            </a:r>
            <a:r>
              <a:rPr lang="en-US" sz="2000" dirty="0" smtClean="0"/>
              <a:t>Boolean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	</a:t>
            </a:r>
          </a:p>
          <a:p>
            <a:r>
              <a:rPr lang="pt-BR" sz="2000" dirty="0" smtClean="0"/>
              <a:t>Enquanto (Vazia(P1) == Falso) Faça {	</a:t>
            </a:r>
            <a:r>
              <a:rPr lang="pt-BR" sz="2000" dirty="0" smtClean="0"/>
              <a:t>          </a:t>
            </a:r>
            <a:r>
              <a:rPr lang="pt-BR" dirty="0" smtClean="0">
                <a:solidFill>
                  <a:srgbClr val="FF0000"/>
                </a:solidFill>
              </a:rPr>
              <a:t>// </a:t>
            </a:r>
            <a:r>
              <a:rPr lang="pt-BR" dirty="0" smtClean="0">
                <a:solidFill>
                  <a:srgbClr val="FF0000"/>
                </a:solidFill>
              </a:rPr>
              <a:t>enquanto P1 não for vazia </a:t>
            </a:r>
          </a:p>
          <a:p>
            <a:r>
              <a:rPr lang="pt-BR" sz="2000" dirty="0" smtClean="0"/>
              <a:t>	Desempilha(P1, </a:t>
            </a:r>
            <a:r>
              <a:rPr lang="pt-BR" sz="2000" dirty="0" err="1" smtClean="0"/>
              <a:t>ElementoDaPilha</a:t>
            </a:r>
            <a:r>
              <a:rPr lang="pt-BR" sz="2000" dirty="0" smtClean="0"/>
              <a:t>, </a:t>
            </a:r>
            <a:r>
              <a:rPr lang="pt-BR" sz="2000" dirty="0" err="1" smtClean="0"/>
              <a:t>DeuCerto</a:t>
            </a:r>
            <a:r>
              <a:rPr lang="pt-BR" sz="2000" dirty="0" smtClean="0"/>
              <a:t>); </a:t>
            </a:r>
            <a:r>
              <a:rPr lang="pt-BR" dirty="0" smtClean="0">
                <a:solidFill>
                  <a:srgbClr val="FF0000"/>
                </a:solidFill>
              </a:rPr>
              <a:t>// </a:t>
            </a:r>
            <a:r>
              <a:rPr lang="pt-BR" dirty="0" smtClean="0">
                <a:solidFill>
                  <a:srgbClr val="FF0000"/>
                </a:solidFill>
              </a:rPr>
              <a:t>desempilha de P1 </a:t>
            </a:r>
          </a:p>
          <a:p>
            <a:r>
              <a:rPr lang="pt-BR" sz="2000" dirty="0" smtClean="0"/>
              <a:t>	Empilha(P2, </a:t>
            </a:r>
            <a:r>
              <a:rPr lang="pt-BR" sz="2000" dirty="0" err="1" smtClean="0"/>
              <a:t>ElementoDaPilha</a:t>
            </a:r>
            <a:r>
              <a:rPr lang="pt-BR" sz="2000" dirty="0" smtClean="0"/>
              <a:t>, </a:t>
            </a:r>
            <a:r>
              <a:rPr lang="pt-BR" sz="2000" dirty="0" err="1" smtClean="0"/>
              <a:t>DeuCerto</a:t>
            </a:r>
            <a:r>
              <a:rPr lang="pt-BR" sz="2000" dirty="0" smtClean="0"/>
              <a:t>); } 	</a:t>
            </a:r>
            <a:r>
              <a:rPr lang="pt-BR" dirty="0" smtClean="0">
                <a:solidFill>
                  <a:srgbClr val="FF0000"/>
                </a:solidFill>
              </a:rPr>
              <a:t>// empilha em P2</a:t>
            </a:r>
            <a:r>
              <a:rPr lang="pt-BR" sz="2000" dirty="0" smtClean="0"/>
              <a:t> </a:t>
            </a:r>
          </a:p>
          <a:p>
            <a:r>
              <a:rPr lang="pt-BR" sz="2000" dirty="0" smtClean="0"/>
              <a:t>}</a:t>
            </a:r>
            <a:endParaRPr lang="pt-BR" sz="20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449020">
            <a:off x="6180689" y="1715559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723" y="188640"/>
            <a:ext cx="847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 rot="449020">
            <a:off x="6333089" y="1867959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449020">
            <a:off x="6485489" y="2020359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449020">
            <a:off x="6637889" y="2172759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 rot="449020">
            <a:off x="6790289" y="2325159"/>
            <a:ext cx="1362702" cy="465525"/>
          </a:xfrm>
          <a:prstGeom prst="rightArrow">
            <a:avLst>
              <a:gd name="adj1" fmla="val 50000"/>
              <a:gd name="adj2" fmla="val 100568"/>
            </a:avLst>
          </a:prstGeom>
          <a:solidFill>
            <a:srgbClr val="7F7F7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5276">
            <a:off x="6072776" y="1175604"/>
            <a:ext cx="657597" cy="19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39552" y="620688"/>
            <a:ext cx="4824536" cy="237626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Exercício 2.1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Transfere Elementos de uma Pilha para Outra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889</Words>
  <Application>Microsoft Office PowerPoint</Application>
  <PresentationFormat>Apresentação na tela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Estruturas de Dados com Jogos</vt:lpstr>
      <vt:lpstr>Seus Objetivos neste Capítulo </vt:lpstr>
      <vt:lpstr>O Que É uma Pilha?</vt:lpstr>
      <vt:lpstr>Definição de Pilha</vt:lpstr>
      <vt:lpstr>Retirando e Inserindo Elementos em uma Pilha</vt:lpstr>
      <vt:lpstr>Inserindo e Retirando Cartas em uma Pilha</vt:lpstr>
      <vt:lpstr>Operações de uma Pilha</vt:lpstr>
      <vt:lpstr>Exercício 2.1 Transfere Elementos de uma Pilha para Outra</vt:lpstr>
      <vt:lpstr>Slide 9</vt:lpstr>
      <vt:lpstr>Slide 10</vt:lpstr>
      <vt:lpstr>Alocação Sequencial</vt:lpstr>
      <vt:lpstr>Definição: Alocação Estática de Memória para um Conjunto de Elementos</vt:lpstr>
      <vt:lpstr>Pilha com Alocação Sequencial e Estática de Memória</vt:lpstr>
      <vt:lpstr>Exercício 2.5 Operação Empilha</vt:lpstr>
      <vt:lpstr>Exercício 2.5 Operação Empilha</vt:lpstr>
      <vt:lpstr>Slide 16</vt:lpstr>
      <vt:lpstr>Slide 17</vt:lpstr>
      <vt:lpstr>Slide 18</vt:lpstr>
      <vt:lpstr>Abrir a TV ou Não Abrir a TV?</vt:lpstr>
      <vt:lpstr>Slide 20</vt:lpstr>
      <vt:lpstr>Operações Primitivas e Não Primitivas</vt:lpstr>
      <vt:lpstr>Projeto FreeCell: Pilha Burra ou Pilha Inteligente?</vt:lpstr>
      <vt:lpstr>Slide 23</vt:lpstr>
      <vt:lpstr>Diretrizes de Projeto</vt:lpstr>
      <vt:lpstr>Slide 25</vt:lpstr>
      <vt:lpstr>Comece a Desenvolver Seu FreeCell Agora!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Estruturas de Dados com Jogos</dc:title>
  <dc:creator>Roberto</dc:creator>
  <cp:lastModifiedBy>Roberto</cp:lastModifiedBy>
  <cp:revision>31</cp:revision>
  <dcterms:created xsi:type="dcterms:W3CDTF">2014-03-14T11:41:39Z</dcterms:created>
  <dcterms:modified xsi:type="dcterms:W3CDTF">2014-03-14T16:11:48Z</dcterms:modified>
</cp:coreProperties>
</file>