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92" r:id="rId2"/>
    <p:sldId id="257" r:id="rId3"/>
    <p:sldId id="338" r:id="rId4"/>
    <p:sldId id="340" r:id="rId5"/>
    <p:sldId id="339" r:id="rId6"/>
    <p:sldId id="259" r:id="rId7"/>
    <p:sldId id="260" r:id="rId8"/>
    <p:sldId id="341" r:id="rId9"/>
    <p:sldId id="261" r:id="rId10"/>
    <p:sldId id="342" r:id="rId11"/>
    <p:sldId id="343" r:id="rId12"/>
    <p:sldId id="333" r:id="rId13"/>
    <p:sldId id="284" r:id="rId14"/>
    <p:sldId id="321" r:id="rId15"/>
    <p:sldId id="262" r:id="rId16"/>
    <p:sldId id="347" r:id="rId17"/>
    <p:sldId id="336" r:id="rId18"/>
    <p:sldId id="344" r:id="rId19"/>
    <p:sldId id="348" r:id="rId20"/>
    <p:sldId id="349" r:id="rId21"/>
    <p:sldId id="350" r:id="rId22"/>
    <p:sldId id="351" r:id="rId23"/>
    <p:sldId id="352" r:id="rId24"/>
    <p:sldId id="353" r:id="rId25"/>
    <p:sldId id="354" r:id="rId26"/>
    <p:sldId id="272" r:id="rId27"/>
    <p:sldId id="355" r:id="rId28"/>
    <p:sldId id="356" r:id="rId29"/>
    <p:sldId id="359" r:id="rId30"/>
    <p:sldId id="357" r:id="rId31"/>
    <p:sldId id="358" r:id="rId32"/>
    <p:sldId id="362" r:id="rId33"/>
    <p:sldId id="361" r:id="rId34"/>
    <p:sldId id="363" r:id="rId35"/>
    <p:sldId id="364" r:id="rId36"/>
    <p:sldId id="366" r:id="rId37"/>
    <p:sldId id="367" r:id="rId38"/>
    <p:sldId id="365" r:id="rId39"/>
    <p:sldId id="329" r:id="rId40"/>
    <p:sldId id="368" r:id="rId41"/>
    <p:sldId id="369" r:id="rId42"/>
    <p:sldId id="370" r:id="rId43"/>
    <p:sldId id="371" r:id="rId44"/>
    <p:sldId id="280" r:id="rId4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A40000"/>
    <a:srgbClr val="CC0000"/>
    <a:srgbClr val="E6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1D44DB47-9424-427E-8435-AAEF9060B38A}" type="datetimeFigureOut">
              <a:rPr lang="pt-BR" smtClean="0"/>
              <a:pPr/>
              <a:t>09/04/2014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a:xfrm>
            <a:off x="35496" y="6448251"/>
            <a:ext cx="370384" cy="365125"/>
          </a:xfrm>
        </p:spPr>
        <p:txBody>
          <a:bodyPr/>
          <a:lstStyle>
            <a:lvl1pPr algn="ctr">
              <a:defRPr/>
            </a:lvl1pPr>
          </a:lstStyle>
          <a:p>
            <a:fld id="{CCAC9917-ED6A-435C-A564-C1F1FE2BC028}" type="slidenum">
              <a:rPr lang="pt-BR" smtClean="0"/>
              <a:pPr/>
              <a:t>‹nº›</a:t>
            </a:fld>
            <a:endParaRPr lang="pt-B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D44DB47-9424-427E-8435-AAEF9060B38A}" type="datetimeFigureOut">
              <a:rPr lang="pt-BR" smtClean="0"/>
              <a:pPr/>
              <a:t>09/04/2014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7" name="Espaço Reservado para Número de Slide 5"/>
          <p:cNvSpPr>
            <a:spLocks noGrp="1"/>
          </p:cNvSpPr>
          <p:nvPr>
            <p:ph type="sldNum" sz="quarter" idx="12"/>
          </p:nvPr>
        </p:nvSpPr>
        <p:spPr>
          <a:xfrm>
            <a:off x="35496" y="6448251"/>
            <a:ext cx="370384" cy="365125"/>
          </a:xfrm>
        </p:spPr>
        <p:txBody>
          <a:bodyPr/>
          <a:lstStyle>
            <a:lvl1pPr algn="ctr">
              <a:defRPr/>
            </a:lvl1pPr>
          </a:lstStyle>
          <a:p>
            <a:fld id="{CCAC9917-ED6A-435C-A564-C1F1FE2BC028}" type="slidenum">
              <a:rPr lang="pt-BR" smtClean="0"/>
              <a:pPr/>
              <a:t>‹nº›</a:t>
            </a:fld>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D44DB47-9424-427E-8435-AAEF9060B38A}" type="datetimeFigureOut">
              <a:rPr lang="pt-BR" smtClean="0"/>
              <a:pPr/>
              <a:t>09/04/2014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7" name="Espaço Reservado para Número de Slide 5"/>
          <p:cNvSpPr>
            <a:spLocks noGrp="1"/>
          </p:cNvSpPr>
          <p:nvPr>
            <p:ph type="sldNum" sz="quarter" idx="12"/>
          </p:nvPr>
        </p:nvSpPr>
        <p:spPr>
          <a:xfrm>
            <a:off x="35496" y="6448251"/>
            <a:ext cx="370384" cy="365125"/>
          </a:xfrm>
        </p:spPr>
        <p:txBody>
          <a:bodyPr/>
          <a:lstStyle>
            <a:lvl1pPr algn="ctr">
              <a:defRPr/>
            </a:lvl1pPr>
          </a:lstStyle>
          <a:p>
            <a:fld id="{CCAC9917-ED6A-435C-A564-C1F1FE2BC028}" type="slidenum">
              <a:rPr lang="pt-BR" smtClean="0"/>
              <a:pPr/>
              <a:t>‹nº›</a:t>
            </a:fld>
            <a:endParaRPr lang="pt-B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57200" y="44624"/>
            <a:ext cx="8363272" cy="1152128"/>
          </a:xfrm>
        </p:spPr>
        <p:txBody>
          <a:bodyPr/>
          <a:lstStyle>
            <a:lvl1pPr algn="l">
              <a:defRPr/>
            </a:lvl1pPr>
          </a:lstStyle>
          <a:p>
            <a:r>
              <a:rPr lang="pt-BR" dirty="0" smtClean="0"/>
              <a:t>Clique para </a:t>
            </a:r>
            <a:r>
              <a:rPr lang="pt-BR" dirty="0" err="1" smtClean="0"/>
              <a:t>edmestreitar</a:t>
            </a:r>
            <a:r>
              <a:rPr lang="pt-BR" dirty="0" smtClean="0"/>
              <a:t> o estilo</a:t>
            </a:r>
            <a:endParaRPr lang="pt-BR" dirty="0"/>
          </a:p>
        </p:txBody>
      </p:sp>
      <p:sp>
        <p:nvSpPr>
          <p:cNvPr id="3" name="Espaço Reservado para Conteúdo 2"/>
          <p:cNvSpPr>
            <a:spLocks noGrp="1"/>
          </p:cNvSpPr>
          <p:nvPr>
            <p:ph idx="1"/>
          </p:nvPr>
        </p:nvSpPr>
        <p:spPr>
          <a:xfrm>
            <a:off x="457200" y="2215405"/>
            <a:ext cx="8229600" cy="4525963"/>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D44DB47-9424-427E-8435-AAEF9060B38A}" type="datetimeFigureOut">
              <a:rPr lang="pt-BR" smtClean="0"/>
              <a:pPr/>
              <a:t>09/04/2014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7" name="Espaço Reservado para Número de Slide 5"/>
          <p:cNvSpPr>
            <a:spLocks noGrp="1"/>
          </p:cNvSpPr>
          <p:nvPr>
            <p:ph type="sldNum" sz="quarter" idx="12"/>
          </p:nvPr>
        </p:nvSpPr>
        <p:spPr>
          <a:xfrm>
            <a:off x="35496" y="6448251"/>
            <a:ext cx="370384" cy="365125"/>
          </a:xfrm>
        </p:spPr>
        <p:txBody>
          <a:bodyPr/>
          <a:lstStyle>
            <a:lvl1pPr algn="ctr">
              <a:defRPr/>
            </a:lvl1pPr>
          </a:lstStyle>
          <a:p>
            <a:fld id="{CCAC9917-ED6A-435C-A564-C1F1FE2BC028}" type="slidenum">
              <a:rPr lang="pt-BR" smtClean="0"/>
              <a:pPr/>
              <a:t>‹nº›</a:t>
            </a:fld>
            <a:endParaRPr lang="pt-B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1D44DB47-9424-427E-8435-AAEF9060B38A}" type="datetimeFigureOut">
              <a:rPr lang="pt-BR" smtClean="0"/>
              <a:pPr/>
              <a:t>09/04/2014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7" name="Espaço Reservado para Número de Slide 5"/>
          <p:cNvSpPr>
            <a:spLocks noGrp="1"/>
          </p:cNvSpPr>
          <p:nvPr>
            <p:ph type="sldNum" sz="quarter" idx="12"/>
          </p:nvPr>
        </p:nvSpPr>
        <p:spPr>
          <a:xfrm>
            <a:off x="35496" y="6448251"/>
            <a:ext cx="370384" cy="365125"/>
          </a:xfrm>
        </p:spPr>
        <p:txBody>
          <a:bodyPr/>
          <a:lstStyle>
            <a:lvl1pPr algn="ctr">
              <a:defRPr/>
            </a:lvl1pPr>
          </a:lstStyle>
          <a:p>
            <a:fld id="{CCAC9917-ED6A-435C-A564-C1F1FE2BC028}" type="slidenum">
              <a:rPr lang="pt-BR" smtClean="0"/>
              <a:pPr/>
              <a:t>‹nº›</a:t>
            </a:fld>
            <a:endParaRPr lang="pt-B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1D44DB47-9424-427E-8435-AAEF9060B38A}" type="datetimeFigureOut">
              <a:rPr lang="pt-BR" smtClean="0"/>
              <a:pPr/>
              <a:t>09/04/2014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8" name="Espaço Reservado para Número de Slide 5"/>
          <p:cNvSpPr>
            <a:spLocks noGrp="1"/>
          </p:cNvSpPr>
          <p:nvPr>
            <p:ph type="sldNum" sz="quarter" idx="12"/>
          </p:nvPr>
        </p:nvSpPr>
        <p:spPr>
          <a:xfrm>
            <a:off x="35496" y="6448251"/>
            <a:ext cx="370384" cy="365125"/>
          </a:xfrm>
        </p:spPr>
        <p:txBody>
          <a:bodyPr/>
          <a:lstStyle>
            <a:lvl1pPr algn="ctr">
              <a:defRPr/>
            </a:lvl1pPr>
          </a:lstStyle>
          <a:p>
            <a:fld id="{CCAC9917-ED6A-435C-A564-C1F1FE2BC028}" type="slidenum">
              <a:rPr lang="pt-BR" smtClean="0"/>
              <a:pPr/>
              <a:t>‹nº›</a:t>
            </a:fld>
            <a:endParaRPr lang="pt-B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1D44DB47-9424-427E-8435-AAEF9060B38A}" type="datetimeFigureOut">
              <a:rPr lang="pt-BR" smtClean="0"/>
              <a:pPr/>
              <a:t>09/04/2014</a:t>
            </a:fld>
            <a:endParaRPr lang="pt-BR"/>
          </a:p>
        </p:txBody>
      </p:sp>
      <p:sp>
        <p:nvSpPr>
          <p:cNvPr id="8" name="Espaço Reservado para Rodapé 7"/>
          <p:cNvSpPr>
            <a:spLocks noGrp="1"/>
          </p:cNvSpPr>
          <p:nvPr>
            <p:ph type="ftr" sz="quarter" idx="11"/>
          </p:nvPr>
        </p:nvSpPr>
        <p:spPr/>
        <p:txBody>
          <a:bodyPr/>
          <a:lstStyle/>
          <a:p>
            <a:endParaRPr lang="pt-BR"/>
          </a:p>
        </p:txBody>
      </p:sp>
      <p:sp>
        <p:nvSpPr>
          <p:cNvPr id="10" name="Espaço Reservado para Número de Slide 5"/>
          <p:cNvSpPr>
            <a:spLocks noGrp="1"/>
          </p:cNvSpPr>
          <p:nvPr>
            <p:ph type="sldNum" sz="quarter" idx="12"/>
          </p:nvPr>
        </p:nvSpPr>
        <p:spPr>
          <a:xfrm>
            <a:off x="35496" y="6448251"/>
            <a:ext cx="370384" cy="365125"/>
          </a:xfrm>
        </p:spPr>
        <p:txBody>
          <a:bodyPr/>
          <a:lstStyle>
            <a:lvl1pPr algn="ctr">
              <a:defRPr/>
            </a:lvl1pPr>
          </a:lstStyle>
          <a:p>
            <a:fld id="{CCAC9917-ED6A-435C-A564-C1F1FE2BC028}" type="slidenum">
              <a:rPr lang="pt-BR" smtClean="0"/>
              <a:pPr/>
              <a:t>‹nº›</a:t>
            </a:fld>
            <a:endParaRPr lang="pt-B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1D44DB47-9424-427E-8435-AAEF9060B38A}" type="datetimeFigureOut">
              <a:rPr lang="pt-BR" smtClean="0"/>
              <a:pPr/>
              <a:t>09/04/2014</a:t>
            </a:fld>
            <a:endParaRPr lang="pt-BR"/>
          </a:p>
        </p:txBody>
      </p:sp>
      <p:sp>
        <p:nvSpPr>
          <p:cNvPr id="4" name="Espaço Reservado para Rodapé 3"/>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a:xfrm>
            <a:off x="35496" y="6448251"/>
            <a:ext cx="370384" cy="365125"/>
          </a:xfrm>
        </p:spPr>
        <p:txBody>
          <a:bodyPr/>
          <a:lstStyle>
            <a:lvl1pPr algn="ctr">
              <a:defRPr/>
            </a:lvl1pPr>
          </a:lstStyle>
          <a:p>
            <a:fld id="{CCAC9917-ED6A-435C-A564-C1F1FE2BC028}" type="slidenum">
              <a:rPr lang="pt-BR" smtClean="0"/>
              <a:pPr/>
              <a:t>‹nº›</a:t>
            </a:fld>
            <a:endParaRPr 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D44DB47-9424-427E-8435-AAEF9060B38A}" type="datetimeFigureOut">
              <a:rPr lang="pt-BR" smtClean="0"/>
              <a:pPr/>
              <a:t>09/04/2014</a:t>
            </a:fld>
            <a:endParaRPr lang="pt-BR"/>
          </a:p>
        </p:txBody>
      </p:sp>
      <p:sp>
        <p:nvSpPr>
          <p:cNvPr id="3" name="Espaço Reservado para Rodapé 2"/>
          <p:cNvSpPr>
            <a:spLocks noGrp="1"/>
          </p:cNvSpPr>
          <p:nvPr>
            <p:ph type="ftr" sz="quarter" idx="11"/>
          </p:nvPr>
        </p:nvSpPr>
        <p:spPr/>
        <p:txBody>
          <a:bodyPr/>
          <a:lstStyle/>
          <a:p>
            <a:endParaRPr lang="pt-BR"/>
          </a:p>
        </p:txBody>
      </p:sp>
      <p:sp>
        <p:nvSpPr>
          <p:cNvPr id="5" name="Espaço Reservado para Número de Slide 5"/>
          <p:cNvSpPr>
            <a:spLocks noGrp="1"/>
          </p:cNvSpPr>
          <p:nvPr>
            <p:ph type="sldNum" sz="quarter" idx="12"/>
          </p:nvPr>
        </p:nvSpPr>
        <p:spPr>
          <a:xfrm>
            <a:off x="35496" y="6448251"/>
            <a:ext cx="370384" cy="365125"/>
          </a:xfrm>
        </p:spPr>
        <p:txBody>
          <a:bodyPr/>
          <a:lstStyle>
            <a:lvl1pPr algn="ctr">
              <a:defRPr/>
            </a:lvl1pPr>
          </a:lstStyle>
          <a:p>
            <a:fld id="{CCAC9917-ED6A-435C-A564-C1F1FE2BC028}" type="slidenum">
              <a:rPr lang="pt-BR" smtClean="0"/>
              <a:pPr/>
              <a:t>‹nº›</a:t>
            </a:fld>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1D44DB47-9424-427E-8435-AAEF9060B38A}" type="datetimeFigureOut">
              <a:rPr lang="pt-BR" smtClean="0"/>
              <a:pPr/>
              <a:t>09/04/2014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8" name="Espaço Reservado para Número de Slide 5"/>
          <p:cNvSpPr>
            <a:spLocks noGrp="1"/>
          </p:cNvSpPr>
          <p:nvPr>
            <p:ph type="sldNum" sz="quarter" idx="12"/>
          </p:nvPr>
        </p:nvSpPr>
        <p:spPr>
          <a:xfrm>
            <a:off x="35496" y="6448251"/>
            <a:ext cx="370384" cy="365125"/>
          </a:xfrm>
        </p:spPr>
        <p:txBody>
          <a:bodyPr/>
          <a:lstStyle>
            <a:lvl1pPr algn="ctr">
              <a:defRPr/>
            </a:lvl1pPr>
          </a:lstStyle>
          <a:p>
            <a:fld id="{CCAC9917-ED6A-435C-A564-C1F1FE2BC028}" type="slidenum">
              <a:rPr lang="pt-BR" smtClean="0"/>
              <a:pPr/>
              <a:t>‹nº›</a:t>
            </a:fld>
            <a:endParaRPr lang="pt-B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1D44DB47-9424-427E-8435-AAEF9060B38A}" type="datetimeFigureOut">
              <a:rPr lang="pt-BR" smtClean="0"/>
              <a:pPr/>
              <a:t>09/04/2014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8" name="Espaço Reservado para Número de Slide 5"/>
          <p:cNvSpPr>
            <a:spLocks noGrp="1"/>
          </p:cNvSpPr>
          <p:nvPr>
            <p:ph type="sldNum" sz="quarter" idx="12"/>
          </p:nvPr>
        </p:nvSpPr>
        <p:spPr>
          <a:xfrm>
            <a:off x="35496" y="6448251"/>
            <a:ext cx="370384" cy="365125"/>
          </a:xfrm>
        </p:spPr>
        <p:txBody>
          <a:bodyPr/>
          <a:lstStyle>
            <a:lvl1pPr algn="ctr">
              <a:defRPr/>
            </a:lvl1pPr>
          </a:lstStyle>
          <a:p>
            <a:fld id="{CCAC9917-ED6A-435C-A564-C1F1FE2BC028}" type="slidenum">
              <a:rPr lang="pt-BR" smtClean="0"/>
              <a:pPr/>
              <a:t>‹nº›</a:t>
            </a:fld>
            <a:endParaRPr lang="pt-B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dirty="0" smtClean="0"/>
              <a:t>Clique para editar o estilo do título mestre</a:t>
            </a:r>
            <a:endParaRPr lang="pt-BR" dirty="0"/>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44DB47-9424-427E-8435-AAEF9060B38A}" type="datetimeFigureOut">
              <a:rPr lang="pt-BR" smtClean="0"/>
              <a:pPr/>
              <a:t>09/04/2014</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35496" y="6448251"/>
            <a:ext cx="37038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AC9917-ED6A-435C-A564-C1F1FE2BC028}" type="slidenum">
              <a:rPr lang="pt-BR" smtClean="0"/>
              <a:pPr/>
              <a:t>‹nº›</a:t>
            </a:fld>
            <a:endParaRPr lang="pt-BR"/>
          </a:p>
        </p:txBody>
      </p:sp>
      <p:sp>
        <p:nvSpPr>
          <p:cNvPr id="7" name="Retângulo 6"/>
          <p:cNvSpPr/>
          <p:nvPr userDrawn="1"/>
        </p:nvSpPr>
        <p:spPr>
          <a:xfrm>
            <a:off x="0" y="0"/>
            <a:ext cx="467544" cy="6858000"/>
          </a:xfrm>
          <a:prstGeom prst="rect">
            <a:avLst/>
          </a:prstGeom>
          <a:solidFill>
            <a:srgbClr val="A4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Retângulo 7"/>
          <p:cNvSpPr/>
          <p:nvPr userDrawn="1"/>
        </p:nvSpPr>
        <p:spPr>
          <a:xfrm>
            <a:off x="8964488" y="0"/>
            <a:ext cx="179512" cy="6858000"/>
          </a:xfrm>
          <a:prstGeom prst="rect">
            <a:avLst/>
          </a:prstGeom>
          <a:solidFill>
            <a:srgbClr val="CC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Espaço Reservado para Número de Slide 5"/>
          <p:cNvSpPr txBox="1">
            <a:spLocks/>
          </p:cNvSpPr>
          <p:nvPr userDrawn="1"/>
        </p:nvSpPr>
        <p:spPr>
          <a:xfrm>
            <a:off x="35496" y="6448251"/>
            <a:ext cx="370384" cy="365125"/>
          </a:xfrm>
          <a:prstGeom prst="rect">
            <a:avLst/>
          </a:prstGeom>
        </p:spPr>
        <p:txBody>
          <a:bodyPr/>
          <a:lstStyle>
            <a:lvl1pPr algn="ct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CCAC9917-ED6A-435C-A564-C1F1FE2BC028}" type="slidenum">
              <a:rPr kumimoji="0" lang="pt-BR" sz="1200" b="0" i="0" u="none" strike="noStrike" kern="1200" cap="none" spc="0" normalizeH="0" baseline="0" noProof="0" smtClean="0">
                <a:ln>
                  <a:noFill/>
                </a:ln>
                <a:solidFill>
                  <a:schemeClr val="bg1">
                    <a:lumMod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‹nº›</a:t>
            </a:fld>
            <a:endParaRPr kumimoji="0" lang="pt-BR" sz="12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 Id="rId5" Type="http://schemas.openxmlformats.org/officeDocument/2006/relationships/image" Target="../media/image26.png"/><Relationship Id="rId4" Type="http://schemas.openxmlformats.org/officeDocument/2006/relationships/image" Target="../media/image25.png"/></Relationships>
</file>

<file path=ppt/slides/_rels/slide3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8032" y="116632"/>
            <a:ext cx="8060432" cy="1470025"/>
          </a:xfrm>
        </p:spPr>
        <p:txBody>
          <a:bodyPr/>
          <a:lstStyle/>
          <a:p>
            <a:pPr algn="r"/>
            <a:r>
              <a:rPr lang="pt-BR" b="1" dirty="0" smtClean="0"/>
              <a:t>Estruturas de Dados com Jogos</a:t>
            </a:r>
            <a:endParaRPr lang="pt-BR" b="1" dirty="0"/>
          </a:p>
        </p:txBody>
      </p:sp>
      <p:sp>
        <p:nvSpPr>
          <p:cNvPr id="3" name="Subtítulo 2"/>
          <p:cNvSpPr>
            <a:spLocks noGrp="1"/>
          </p:cNvSpPr>
          <p:nvPr>
            <p:ph type="subTitle" idx="1"/>
          </p:nvPr>
        </p:nvSpPr>
        <p:spPr>
          <a:xfrm>
            <a:off x="827584" y="5229200"/>
            <a:ext cx="7920880" cy="1584176"/>
          </a:xfrm>
        </p:spPr>
        <p:txBody>
          <a:bodyPr>
            <a:normAutofit/>
          </a:bodyPr>
          <a:lstStyle/>
          <a:p>
            <a:pPr algn="r"/>
            <a:r>
              <a:rPr lang="pt-BR" b="1" dirty="0" smtClean="0">
                <a:solidFill>
                  <a:srgbClr val="FF0000"/>
                </a:solidFill>
              </a:rPr>
              <a:t>Capítulo 6</a:t>
            </a:r>
          </a:p>
          <a:p>
            <a:pPr algn="r"/>
            <a:r>
              <a:rPr lang="pt-BR" b="1" dirty="0" smtClean="0">
                <a:solidFill>
                  <a:srgbClr val="FF0000"/>
                </a:solidFill>
              </a:rPr>
              <a:t>Listas Cadastrais</a:t>
            </a:r>
            <a:endParaRPr lang="pt-BR" b="1" dirty="0">
              <a:solidFill>
                <a:srgbClr val="FF0000"/>
              </a:solidFill>
            </a:endParaRPr>
          </a:p>
        </p:txBody>
      </p:sp>
      <p:pic>
        <p:nvPicPr>
          <p:cNvPr id="1049" name="Picture 25"/>
          <p:cNvPicPr>
            <a:picLocks noChangeAspect="1" noChangeArrowheads="1"/>
          </p:cNvPicPr>
          <p:nvPr/>
        </p:nvPicPr>
        <p:blipFill>
          <a:blip r:embed="rId2" cstate="print"/>
          <a:srcRect/>
          <a:stretch>
            <a:fillRect/>
          </a:stretch>
        </p:blipFill>
        <p:spPr bwMode="auto">
          <a:xfrm>
            <a:off x="539552" y="2266950"/>
            <a:ext cx="8280920" cy="2324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611560" y="2667684"/>
            <a:ext cx="8208912" cy="3785652"/>
          </a:xfrm>
          <a:prstGeom prst="rect">
            <a:avLst/>
          </a:prstGeom>
          <a:solidFill>
            <a:srgbClr val="D9D9D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582863" algn="l"/>
              </a:tabLst>
            </a:pPr>
            <a:r>
              <a:rPr kumimoji="0" lang="en-US" sz="2400" b="1" i="0" u="none" strike="noStrike" cap="none" normalizeH="0" baseline="0" dirty="0" err="1" smtClean="0">
                <a:ln>
                  <a:noFill/>
                </a:ln>
                <a:solidFill>
                  <a:schemeClr val="tx1"/>
                </a:solidFill>
                <a:effectLst/>
                <a:ea typeface="Times New Roman" pitchFamily="18" charset="0"/>
                <a:cs typeface="Arial" pitchFamily="34" charset="0"/>
              </a:rPr>
              <a:t>ImprimeTodos</a:t>
            </a:r>
            <a:r>
              <a:rPr kumimoji="0" lang="en-US" sz="24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ea typeface="Times New Roman" pitchFamily="18" charset="0"/>
                <a:cs typeface="Arial" pitchFamily="34" charset="0"/>
              </a:rPr>
              <a:t>parâmetro</a:t>
            </a:r>
            <a:r>
              <a:rPr kumimoji="0" lang="en-US" sz="24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ea typeface="Times New Roman" pitchFamily="18" charset="0"/>
                <a:cs typeface="Arial" pitchFamily="34" charset="0"/>
              </a:rPr>
              <a:t>por</a:t>
            </a:r>
            <a:r>
              <a:rPr kumimoji="0" lang="en-US" sz="24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ea typeface="Times New Roman" pitchFamily="18" charset="0"/>
                <a:cs typeface="Arial" pitchFamily="34" charset="0"/>
              </a:rPr>
              <a:t>referência</a:t>
            </a:r>
            <a:r>
              <a:rPr kumimoji="0" lang="en-US" sz="24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400" b="1" i="0" u="none" strike="noStrike" cap="none" normalizeH="0" baseline="0" dirty="0" smtClean="0">
                <a:ln>
                  <a:noFill/>
                </a:ln>
                <a:solidFill>
                  <a:schemeClr val="tx1"/>
                </a:solidFill>
                <a:effectLst/>
                <a:ea typeface="Times New Roman" pitchFamily="18" charset="0"/>
                <a:cs typeface="Arial" pitchFamily="34" charset="0"/>
              </a:rPr>
              <a:t>L</a:t>
            </a:r>
            <a:r>
              <a:rPr kumimoji="0" lang="en-US" sz="2400" b="0" i="0" u="none" strike="noStrike" cap="none" normalizeH="0" baseline="0" dirty="0" smtClean="0">
                <a:ln>
                  <a:noFill/>
                </a:ln>
                <a:solidFill>
                  <a:schemeClr val="tx1"/>
                </a:solidFill>
                <a:effectLst/>
                <a:ea typeface="Times New Roman" pitchFamily="18" charset="0"/>
                <a:cs typeface="Arial" pitchFamily="34" charset="0"/>
              </a:rPr>
              <a:t> do </a:t>
            </a:r>
            <a:r>
              <a:rPr kumimoji="0" lang="en-US" sz="2400" b="0" i="0" u="none" strike="noStrike" cap="none" normalizeH="0" baseline="0" dirty="0" err="1" smtClean="0">
                <a:ln>
                  <a:noFill/>
                </a:ln>
                <a:solidFill>
                  <a:schemeClr val="tx1"/>
                </a:solidFill>
                <a:effectLst/>
                <a:ea typeface="Times New Roman" pitchFamily="18" charset="0"/>
                <a:cs typeface="Arial" pitchFamily="34" charset="0"/>
              </a:rPr>
              <a:t>tipo</a:t>
            </a:r>
            <a:r>
              <a:rPr kumimoji="0" lang="en-US" sz="24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ea typeface="Times New Roman" pitchFamily="18" charset="0"/>
                <a:cs typeface="Arial" pitchFamily="34" charset="0"/>
              </a:rPr>
              <a:t>Lista</a:t>
            </a:r>
            <a:r>
              <a:rPr kumimoji="0" lang="en-US" sz="2400" b="0" i="0" u="none" strike="noStrike" cap="none" normalizeH="0" baseline="0" dirty="0" smtClean="0">
                <a:ln>
                  <a:noFill/>
                </a:ln>
                <a:solidFill>
                  <a:schemeClr val="tx1"/>
                </a:solidFill>
                <a:effectLst/>
                <a:ea typeface="Times New Roman" pitchFamily="18" charset="0"/>
                <a:cs typeface="Arial" pitchFamily="34" charset="0"/>
              </a:rPr>
              <a:t>) {</a:t>
            </a:r>
            <a:endParaRPr kumimoji="0" lang="pt-B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2863" algn="l"/>
              </a:tabLst>
            </a:pPr>
            <a:r>
              <a:rPr kumimoji="0" lang="en-US" sz="2400" b="0" i="0" u="none" strike="noStrike" cap="none" normalizeH="0" baseline="0" dirty="0" smtClean="0">
                <a:ln>
                  <a:noFill/>
                </a:ln>
                <a:solidFill>
                  <a:srgbClr val="FF0000"/>
                </a:solidFill>
                <a:effectLst/>
                <a:ea typeface="Times New Roman" pitchFamily="18" charset="0"/>
                <a:cs typeface="Arial" pitchFamily="34" charset="0"/>
              </a:rPr>
              <a:t>/* </a:t>
            </a:r>
            <a:r>
              <a:rPr kumimoji="0" lang="en-US" sz="2400" b="0" i="0" u="none" strike="noStrike" cap="none" normalizeH="0" baseline="0" dirty="0" err="1" smtClean="0">
                <a:ln>
                  <a:noFill/>
                </a:ln>
                <a:solidFill>
                  <a:srgbClr val="FF0000"/>
                </a:solidFill>
                <a:effectLst/>
                <a:ea typeface="Times New Roman" pitchFamily="18" charset="0"/>
                <a:cs typeface="Arial" pitchFamily="34" charset="0"/>
              </a:rPr>
              <a:t>Imprime</a:t>
            </a:r>
            <a:r>
              <a:rPr kumimoji="0" lang="en-US" sz="2400" b="0" i="0" u="none" strike="noStrike" cap="none" normalizeH="0" baseline="0" dirty="0" smtClean="0">
                <a:ln>
                  <a:noFill/>
                </a:ln>
                <a:solidFill>
                  <a:srgbClr val="FF0000"/>
                </a:solidFill>
                <a:effectLst/>
                <a:ea typeface="Times New Roman" pitchFamily="18" charset="0"/>
                <a:cs typeface="Arial" pitchFamily="34" charset="0"/>
              </a:rPr>
              <a:t> </a:t>
            </a:r>
            <a:r>
              <a:rPr kumimoji="0" lang="en-US" sz="2400" b="0" i="0" u="none" strike="noStrike" cap="none" normalizeH="0" baseline="0" dirty="0" err="1" smtClean="0">
                <a:ln>
                  <a:noFill/>
                </a:ln>
                <a:solidFill>
                  <a:srgbClr val="FF0000"/>
                </a:solidFill>
                <a:effectLst/>
                <a:ea typeface="Times New Roman" pitchFamily="18" charset="0"/>
                <a:cs typeface="Arial" pitchFamily="34" charset="0"/>
              </a:rPr>
              <a:t>todos</a:t>
            </a:r>
            <a:r>
              <a:rPr kumimoji="0" lang="en-US" sz="2400" b="0" i="0" u="none" strike="noStrike" cap="none" normalizeH="0" baseline="0" dirty="0" smtClean="0">
                <a:ln>
                  <a:noFill/>
                </a:ln>
                <a:solidFill>
                  <a:srgbClr val="FF0000"/>
                </a:solidFill>
                <a:effectLst/>
                <a:ea typeface="Times New Roman" pitchFamily="18" charset="0"/>
                <a:cs typeface="Arial" pitchFamily="34" charset="0"/>
              </a:rPr>
              <a:t> </a:t>
            </a:r>
            <a:r>
              <a:rPr kumimoji="0" lang="en-US" sz="2400" b="0" i="0" u="none" strike="noStrike" cap="none" normalizeH="0" baseline="0" dirty="0" err="1" smtClean="0">
                <a:ln>
                  <a:noFill/>
                </a:ln>
                <a:solidFill>
                  <a:srgbClr val="FF0000"/>
                </a:solidFill>
                <a:effectLst/>
                <a:ea typeface="Times New Roman" pitchFamily="18" charset="0"/>
                <a:cs typeface="Arial" pitchFamily="34" charset="0"/>
              </a:rPr>
              <a:t>os</a:t>
            </a:r>
            <a:r>
              <a:rPr kumimoji="0" lang="en-US" sz="2400" b="0" i="0" u="none" strike="noStrike" cap="none" normalizeH="0" baseline="0" dirty="0" smtClean="0">
                <a:ln>
                  <a:noFill/>
                </a:ln>
                <a:solidFill>
                  <a:srgbClr val="FF0000"/>
                </a:solidFill>
                <a:effectLst/>
                <a:ea typeface="Times New Roman" pitchFamily="18" charset="0"/>
                <a:cs typeface="Arial" pitchFamily="34" charset="0"/>
              </a:rPr>
              <a:t> </a:t>
            </a:r>
            <a:r>
              <a:rPr kumimoji="0" lang="en-US" sz="2400" b="0" i="0" u="none" strike="noStrike" cap="none" normalizeH="0" baseline="0" dirty="0" err="1" smtClean="0">
                <a:ln>
                  <a:noFill/>
                </a:ln>
                <a:solidFill>
                  <a:srgbClr val="FF0000"/>
                </a:solidFill>
                <a:effectLst/>
                <a:ea typeface="Times New Roman" pitchFamily="18" charset="0"/>
                <a:cs typeface="Arial" pitchFamily="34" charset="0"/>
              </a:rPr>
              <a:t>valores</a:t>
            </a:r>
            <a:r>
              <a:rPr kumimoji="0" lang="en-US" sz="2400" b="0" i="0" u="none" strike="noStrike" cap="none" normalizeH="0" baseline="0" dirty="0" smtClean="0">
                <a:ln>
                  <a:noFill/>
                </a:ln>
                <a:solidFill>
                  <a:srgbClr val="FF0000"/>
                </a:solidFill>
                <a:effectLst/>
                <a:ea typeface="Times New Roman" pitchFamily="18" charset="0"/>
                <a:cs typeface="Arial" pitchFamily="34" charset="0"/>
              </a:rPr>
              <a:t> </a:t>
            </a:r>
            <a:r>
              <a:rPr kumimoji="0" lang="en-US" sz="2400" b="0" i="0" u="none" strike="noStrike" cap="none" normalizeH="0" baseline="0" dirty="0" err="1" smtClean="0">
                <a:ln>
                  <a:noFill/>
                </a:ln>
                <a:solidFill>
                  <a:srgbClr val="FF0000"/>
                </a:solidFill>
                <a:effectLst/>
                <a:ea typeface="Times New Roman" pitchFamily="18" charset="0"/>
                <a:cs typeface="Arial" pitchFamily="34" charset="0"/>
              </a:rPr>
              <a:t>armazenados</a:t>
            </a:r>
            <a:r>
              <a:rPr kumimoji="0" lang="en-US" sz="2400" b="0" i="0" u="none" strike="noStrike" cap="none" normalizeH="0" baseline="0" dirty="0" smtClean="0">
                <a:ln>
                  <a:noFill/>
                </a:ln>
                <a:solidFill>
                  <a:srgbClr val="FF0000"/>
                </a:solidFill>
                <a:effectLst/>
                <a:ea typeface="Times New Roman" pitchFamily="18" charset="0"/>
                <a:cs typeface="Arial" pitchFamily="34" charset="0"/>
              </a:rPr>
              <a:t> </a:t>
            </a:r>
            <a:r>
              <a:rPr kumimoji="0" lang="en-US" sz="2400" b="0" i="0" u="none" strike="noStrike" cap="none" normalizeH="0" baseline="0" dirty="0" err="1" smtClean="0">
                <a:ln>
                  <a:noFill/>
                </a:ln>
                <a:solidFill>
                  <a:srgbClr val="FF0000"/>
                </a:solidFill>
                <a:effectLst/>
                <a:ea typeface="Times New Roman" pitchFamily="18" charset="0"/>
                <a:cs typeface="Arial" pitchFamily="34" charset="0"/>
              </a:rPr>
              <a:t>na</a:t>
            </a:r>
            <a:r>
              <a:rPr kumimoji="0" lang="en-US" sz="2400" b="0" i="0" u="none" strike="noStrike" cap="none" normalizeH="0" baseline="0" dirty="0" smtClean="0">
                <a:ln>
                  <a:noFill/>
                </a:ln>
                <a:solidFill>
                  <a:srgbClr val="FF0000"/>
                </a:solidFill>
                <a:effectLst/>
                <a:ea typeface="Times New Roman" pitchFamily="18" charset="0"/>
                <a:cs typeface="Arial" pitchFamily="34" charset="0"/>
              </a:rPr>
              <a:t> </a:t>
            </a:r>
            <a:r>
              <a:rPr kumimoji="0" lang="en-US" sz="2400" b="0" i="0" u="none" strike="noStrike" cap="none" normalizeH="0" baseline="0" dirty="0" err="1" smtClean="0">
                <a:ln>
                  <a:noFill/>
                </a:ln>
                <a:solidFill>
                  <a:srgbClr val="FF0000"/>
                </a:solidFill>
                <a:effectLst/>
                <a:ea typeface="Times New Roman" pitchFamily="18" charset="0"/>
                <a:cs typeface="Arial" pitchFamily="34" charset="0"/>
              </a:rPr>
              <a:t>Lista</a:t>
            </a:r>
            <a:r>
              <a:rPr kumimoji="0" lang="en-US" sz="2400" b="0" i="0" u="none" strike="noStrike" cap="none" normalizeH="0" baseline="0" dirty="0" smtClean="0">
                <a:ln>
                  <a:noFill/>
                </a:ln>
                <a:solidFill>
                  <a:srgbClr val="FF0000"/>
                </a:solidFill>
                <a:effectLst/>
                <a:ea typeface="Times New Roman" pitchFamily="18" charset="0"/>
                <a:cs typeface="Arial" pitchFamily="34" charset="0"/>
              </a:rPr>
              <a:t> L  */</a:t>
            </a:r>
          </a:p>
          <a:p>
            <a:pPr marL="0" marR="0" lvl="0" indent="0" algn="l" defTabSz="914400" rtl="0" eaLnBrk="0" fontAlgn="base" latinLnBrk="0" hangingPunct="0">
              <a:lnSpc>
                <a:spcPct val="100000"/>
              </a:lnSpc>
              <a:spcBef>
                <a:spcPct val="0"/>
              </a:spcBef>
              <a:spcAft>
                <a:spcPct val="0"/>
              </a:spcAft>
              <a:buClrTx/>
              <a:buSzTx/>
              <a:buFontTx/>
              <a:buNone/>
              <a:tabLst>
                <a:tab pos="2582863" algn="l"/>
              </a:tabLst>
            </a:pPr>
            <a:endParaRPr kumimoji="0" lang="pt-BR" sz="2400" b="0" i="0" u="none" strike="noStrike" cap="none" normalizeH="0" baseline="0" dirty="0" smtClean="0">
              <a:ln>
                <a:noFill/>
              </a:ln>
              <a:solidFill>
                <a:srgbClr val="FF000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2863" algn="l"/>
              </a:tabLst>
            </a:pPr>
            <a:r>
              <a:rPr kumimoji="0" lang="en-US" sz="2400" b="0" i="0" u="none" strike="noStrike" cap="none" normalizeH="0" baseline="0" dirty="0" err="1" smtClean="0">
                <a:ln>
                  <a:noFill/>
                </a:ln>
                <a:solidFill>
                  <a:schemeClr val="tx1"/>
                </a:solidFill>
                <a:effectLst/>
                <a:ea typeface="Times New Roman" pitchFamily="18" charset="0"/>
                <a:cs typeface="Arial" pitchFamily="34" charset="0"/>
              </a:rPr>
              <a:t>Variável</a:t>
            </a:r>
            <a:r>
              <a:rPr kumimoji="0" lang="en-US" sz="2400" b="0" i="0" u="none" strike="noStrike" cap="none" normalizeH="0" baseline="0" dirty="0" smtClean="0">
                <a:ln>
                  <a:noFill/>
                </a:ln>
                <a:solidFill>
                  <a:schemeClr val="tx1"/>
                </a:solidFill>
                <a:effectLst/>
                <a:ea typeface="Times New Roman" pitchFamily="18" charset="0"/>
                <a:cs typeface="Arial" pitchFamily="34" charset="0"/>
              </a:rPr>
              <a:t> X do </a:t>
            </a:r>
            <a:r>
              <a:rPr kumimoji="0" lang="en-US" sz="2400" b="0" i="0" u="none" strike="noStrike" cap="none" normalizeH="0" baseline="0" dirty="0" err="1" smtClean="0">
                <a:ln>
                  <a:noFill/>
                </a:ln>
                <a:solidFill>
                  <a:schemeClr val="tx1"/>
                </a:solidFill>
                <a:effectLst/>
                <a:ea typeface="Times New Roman" pitchFamily="18" charset="0"/>
                <a:cs typeface="Arial" pitchFamily="34" charset="0"/>
              </a:rPr>
              <a:t>tipo</a:t>
            </a:r>
            <a:r>
              <a:rPr kumimoji="0" lang="en-US" sz="2400" b="0" i="0" u="none" strike="noStrike" cap="none" normalizeH="0" baseline="0" dirty="0" smtClean="0">
                <a:ln>
                  <a:noFill/>
                </a:ln>
                <a:solidFill>
                  <a:schemeClr val="tx1"/>
                </a:solidFill>
                <a:effectLst/>
                <a:ea typeface="Times New Roman" pitchFamily="18" charset="0"/>
                <a:cs typeface="Arial" pitchFamily="34" charset="0"/>
              </a:rPr>
              <a:t> Char;</a:t>
            </a:r>
            <a:endParaRPr kumimoji="0" lang="pt-B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2863" algn="l"/>
              </a:tabLst>
            </a:pPr>
            <a:r>
              <a:rPr kumimoji="0" lang="en-US" sz="2400" b="0" i="0" u="none" strike="noStrike" cap="none" normalizeH="0" baseline="0" dirty="0" err="1" smtClean="0">
                <a:ln>
                  <a:noFill/>
                </a:ln>
                <a:solidFill>
                  <a:schemeClr val="tx1"/>
                </a:solidFill>
                <a:effectLst/>
                <a:ea typeface="Times New Roman" pitchFamily="18" charset="0"/>
                <a:cs typeface="Arial" pitchFamily="34" charset="0"/>
              </a:rPr>
              <a:t>Variável</a:t>
            </a:r>
            <a:r>
              <a:rPr kumimoji="0" lang="en-US" sz="24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ea typeface="Times New Roman" pitchFamily="18" charset="0"/>
                <a:cs typeface="Arial" pitchFamily="34" charset="0"/>
              </a:rPr>
              <a:t>TemElemento</a:t>
            </a:r>
            <a:r>
              <a:rPr kumimoji="0" lang="en-US" sz="2400" b="0" i="0" u="none" strike="noStrike" cap="none" normalizeH="0" baseline="0" dirty="0" smtClean="0">
                <a:ln>
                  <a:noFill/>
                </a:ln>
                <a:solidFill>
                  <a:schemeClr val="tx1"/>
                </a:solidFill>
                <a:effectLst/>
                <a:ea typeface="Times New Roman" pitchFamily="18" charset="0"/>
                <a:cs typeface="Arial" pitchFamily="34" charset="0"/>
              </a:rPr>
              <a:t> do </a:t>
            </a:r>
            <a:r>
              <a:rPr kumimoji="0" lang="en-US" sz="2400" b="0" i="0" u="none" strike="noStrike" cap="none" normalizeH="0" baseline="0" dirty="0" err="1" smtClean="0">
                <a:ln>
                  <a:noFill/>
                </a:ln>
                <a:solidFill>
                  <a:schemeClr val="tx1"/>
                </a:solidFill>
                <a:effectLst/>
                <a:ea typeface="Times New Roman" pitchFamily="18" charset="0"/>
                <a:cs typeface="Arial" pitchFamily="34" charset="0"/>
              </a:rPr>
              <a:t>tipo</a:t>
            </a:r>
            <a:r>
              <a:rPr kumimoji="0" lang="en-US" sz="2400" b="0" i="0" u="none" strike="noStrike" cap="none" normalizeH="0" baseline="0" dirty="0" smtClean="0">
                <a:ln>
                  <a:noFill/>
                </a:ln>
                <a:solidFill>
                  <a:schemeClr val="tx1"/>
                </a:solidFill>
                <a:effectLst/>
                <a:ea typeface="Times New Roman" pitchFamily="18" charset="0"/>
                <a:cs typeface="Arial" pitchFamily="34" charset="0"/>
              </a:rPr>
              <a:t> Boolean;</a:t>
            </a:r>
            <a:endParaRPr kumimoji="0" lang="pt-B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2863" algn="l"/>
              </a:tabLst>
            </a:pPr>
            <a:r>
              <a:rPr kumimoji="0" lang="en-US" sz="2400" b="0" i="0" u="none" strike="noStrike" cap="none" normalizeH="0" baseline="0" dirty="0" err="1" smtClean="0">
                <a:ln>
                  <a:noFill/>
                </a:ln>
                <a:solidFill>
                  <a:schemeClr val="tx1"/>
                </a:solidFill>
                <a:effectLst/>
                <a:ea typeface="Times New Roman" pitchFamily="18" charset="0"/>
                <a:cs typeface="Arial" pitchFamily="34" charset="0"/>
              </a:rPr>
              <a:t>PegaOPrimeiro</a:t>
            </a:r>
            <a:r>
              <a:rPr kumimoji="0" lang="en-US" sz="2400" b="0" i="0" u="none" strike="noStrike" cap="none" normalizeH="0" baseline="0" dirty="0" smtClean="0">
                <a:ln>
                  <a:noFill/>
                </a:ln>
                <a:solidFill>
                  <a:schemeClr val="tx1"/>
                </a:solidFill>
                <a:effectLst/>
                <a:ea typeface="Times New Roman" pitchFamily="18" charset="0"/>
                <a:cs typeface="Arial" pitchFamily="34" charset="0"/>
              </a:rPr>
              <a:t>( L, X, </a:t>
            </a:r>
            <a:r>
              <a:rPr kumimoji="0" lang="en-US" sz="2400" b="0" i="0" u="none" strike="noStrike" cap="none" normalizeH="0" baseline="0" dirty="0" err="1" smtClean="0">
                <a:ln>
                  <a:noFill/>
                </a:ln>
                <a:solidFill>
                  <a:schemeClr val="tx1"/>
                </a:solidFill>
                <a:effectLst/>
                <a:ea typeface="Times New Roman" pitchFamily="18" charset="0"/>
                <a:cs typeface="Arial" pitchFamily="34" charset="0"/>
              </a:rPr>
              <a:t>TemElemento</a:t>
            </a:r>
            <a:r>
              <a:rPr kumimoji="0" lang="en-US" sz="2400" b="0" i="0" u="none" strike="noStrike" cap="none" normalizeH="0" baseline="0" dirty="0" smtClean="0">
                <a:ln>
                  <a:noFill/>
                </a:ln>
                <a:solidFill>
                  <a:schemeClr val="tx1"/>
                </a:solidFill>
                <a:effectLst/>
                <a:ea typeface="Times New Roman" pitchFamily="18" charset="0"/>
                <a:cs typeface="Arial" pitchFamily="34" charset="0"/>
              </a:rPr>
              <a:t> ); 	</a:t>
            </a:r>
            <a:r>
              <a:rPr kumimoji="0" lang="en-US" sz="2400" b="0" i="0" u="none" strike="noStrike" cap="none" normalizeH="0" baseline="0" dirty="0" smtClean="0">
                <a:ln>
                  <a:noFill/>
                </a:ln>
                <a:solidFill>
                  <a:srgbClr val="FF0000"/>
                </a:solidFill>
                <a:effectLst/>
                <a:ea typeface="Times New Roman" pitchFamily="18" charset="0"/>
                <a:cs typeface="Arial" pitchFamily="34" charset="0"/>
              </a:rPr>
              <a:t>// … se </a:t>
            </a:r>
            <a:r>
              <a:rPr kumimoji="0" lang="en-US" sz="2400" b="0" i="0" u="none" strike="noStrike" cap="none" normalizeH="0" baseline="0" dirty="0" err="1" smtClean="0">
                <a:ln>
                  <a:noFill/>
                </a:ln>
                <a:solidFill>
                  <a:srgbClr val="FF0000"/>
                </a:solidFill>
                <a:effectLst/>
                <a:ea typeface="Times New Roman" pitchFamily="18" charset="0"/>
                <a:cs typeface="Arial" pitchFamily="34" charset="0"/>
              </a:rPr>
              <a:t>existir</a:t>
            </a:r>
            <a:endParaRPr kumimoji="0" lang="pt-BR" sz="2400" b="0" i="0" u="none" strike="noStrike" cap="none" normalizeH="0" baseline="0" dirty="0" smtClean="0">
              <a:ln>
                <a:noFill/>
              </a:ln>
              <a:solidFill>
                <a:srgbClr val="FF000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2863" algn="l"/>
              </a:tabLst>
            </a:pPr>
            <a:r>
              <a:rPr kumimoji="0" lang="en-US" sz="2400" b="0" i="0" u="none" strike="noStrike" cap="none" normalizeH="0" baseline="0" dirty="0" err="1" smtClean="0">
                <a:ln>
                  <a:noFill/>
                </a:ln>
                <a:solidFill>
                  <a:schemeClr val="tx1"/>
                </a:solidFill>
                <a:effectLst/>
                <a:ea typeface="Times New Roman" pitchFamily="18" charset="0"/>
                <a:cs typeface="Arial" pitchFamily="34" charset="0"/>
              </a:rPr>
              <a:t>Enquanto</a:t>
            </a:r>
            <a:r>
              <a:rPr kumimoji="0" lang="en-US" sz="24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ea typeface="Times New Roman" pitchFamily="18" charset="0"/>
                <a:cs typeface="Arial" pitchFamily="34" charset="0"/>
              </a:rPr>
              <a:t>TemElemento</a:t>
            </a:r>
            <a:r>
              <a:rPr kumimoji="0" lang="en-US" sz="2400" b="0" i="0" u="none" strike="noStrike" cap="none" normalizeH="0" baseline="0" dirty="0" smtClean="0">
                <a:ln>
                  <a:noFill/>
                </a:ln>
                <a:solidFill>
                  <a:schemeClr val="tx1"/>
                </a:solidFill>
                <a:effectLst/>
                <a:ea typeface="Times New Roman" pitchFamily="18" charset="0"/>
                <a:cs typeface="Arial" pitchFamily="34" charset="0"/>
              </a:rPr>
              <a:t> == </a:t>
            </a:r>
            <a:r>
              <a:rPr kumimoji="0" lang="en-US" sz="2400" b="0" i="0" u="none" strike="noStrike" cap="none" normalizeH="0" baseline="0" dirty="0" err="1" smtClean="0">
                <a:ln>
                  <a:noFill/>
                </a:ln>
                <a:solidFill>
                  <a:schemeClr val="tx1"/>
                </a:solidFill>
                <a:effectLst/>
                <a:ea typeface="Times New Roman" pitchFamily="18" charset="0"/>
                <a:cs typeface="Arial" pitchFamily="34" charset="0"/>
              </a:rPr>
              <a:t>Verdadeiro</a:t>
            </a:r>
            <a:r>
              <a:rPr kumimoji="0" lang="en-US" sz="24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ea typeface="Times New Roman" pitchFamily="18" charset="0"/>
                <a:cs typeface="Arial" pitchFamily="34" charset="0"/>
              </a:rPr>
              <a:t>Faça</a:t>
            </a:r>
            <a:r>
              <a:rPr kumimoji="0" lang="en-US" sz="2400" b="0" i="0" u="none" strike="noStrike" cap="none" normalizeH="0" baseline="0" dirty="0" smtClean="0">
                <a:ln>
                  <a:noFill/>
                </a:ln>
                <a:solidFill>
                  <a:schemeClr val="tx1"/>
                </a:solidFill>
                <a:effectLst/>
                <a:ea typeface="Times New Roman" pitchFamily="18" charset="0"/>
                <a:cs typeface="Arial" pitchFamily="34" charset="0"/>
              </a:rPr>
              <a:t> { </a:t>
            </a:r>
            <a:endParaRPr kumimoji="0" lang="pt-B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2863" algn="l"/>
              </a:tabLst>
            </a:pPr>
            <a:r>
              <a:rPr kumimoji="0" lang="en-US" sz="2400" b="0" i="0" u="none" strike="noStrike" cap="none" normalizeH="0" baseline="0" dirty="0" smtClean="0">
                <a:ln>
                  <a:noFill/>
                </a:ln>
                <a:solidFill>
                  <a:schemeClr val="tx1"/>
                </a:solidFill>
                <a:effectLst/>
                <a:ea typeface="Times New Roman" pitchFamily="18" charset="0"/>
                <a:cs typeface="Arial" pitchFamily="34" charset="0"/>
              </a:rPr>
              <a:t>	{ </a:t>
            </a:r>
            <a:r>
              <a:rPr kumimoji="0" lang="en-US" sz="2400" b="0" i="0" u="none" strike="noStrike" cap="none" normalizeH="0" baseline="0" dirty="0" err="1" smtClean="0">
                <a:ln>
                  <a:noFill/>
                </a:ln>
                <a:solidFill>
                  <a:schemeClr val="tx1"/>
                </a:solidFill>
                <a:effectLst/>
                <a:ea typeface="Times New Roman" pitchFamily="18" charset="0"/>
                <a:cs typeface="Arial" pitchFamily="34" charset="0"/>
              </a:rPr>
              <a:t>Imprime</a:t>
            </a:r>
            <a:r>
              <a:rPr kumimoji="0" lang="en-US" sz="2400" b="0" i="0" u="none" strike="noStrike" cap="none" normalizeH="0" baseline="0" dirty="0" smtClean="0">
                <a:ln>
                  <a:noFill/>
                </a:ln>
                <a:solidFill>
                  <a:schemeClr val="tx1"/>
                </a:solidFill>
                <a:effectLst/>
                <a:ea typeface="Times New Roman" pitchFamily="18" charset="0"/>
                <a:cs typeface="Arial" pitchFamily="34" charset="0"/>
              </a:rPr>
              <a:t>( X );				</a:t>
            </a:r>
            <a:endParaRPr kumimoji="0" lang="pt-B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2863" algn="l"/>
              </a:tabLst>
            </a:pPr>
            <a:r>
              <a:rPr kumimoji="0" lang="en-US" sz="24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ea typeface="Times New Roman" pitchFamily="18" charset="0"/>
                <a:cs typeface="Arial" pitchFamily="34" charset="0"/>
              </a:rPr>
              <a:t>PegaOPróximo</a:t>
            </a:r>
            <a:r>
              <a:rPr kumimoji="0" lang="en-US" sz="2400" b="0" i="0" u="none" strike="noStrike" cap="none" normalizeH="0" baseline="0" dirty="0" smtClean="0">
                <a:ln>
                  <a:noFill/>
                </a:ln>
                <a:solidFill>
                  <a:schemeClr val="tx1"/>
                </a:solidFill>
                <a:effectLst/>
                <a:ea typeface="Times New Roman" pitchFamily="18" charset="0"/>
                <a:cs typeface="Arial" pitchFamily="34" charset="0"/>
              </a:rPr>
              <a:t>( L, X, </a:t>
            </a:r>
            <a:r>
              <a:rPr kumimoji="0" lang="en-US" sz="2400" b="0" i="0" u="none" strike="noStrike" cap="none" normalizeH="0" baseline="0" dirty="0" err="1" smtClean="0">
                <a:ln>
                  <a:noFill/>
                </a:ln>
                <a:solidFill>
                  <a:schemeClr val="tx1"/>
                </a:solidFill>
                <a:effectLst/>
                <a:ea typeface="Times New Roman" pitchFamily="18" charset="0"/>
                <a:cs typeface="Arial" pitchFamily="34" charset="0"/>
              </a:rPr>
              <a:t>TemElemento</a:t>
            </a:r>
            <a:r>
              <a:rPr kumimoji="0" lang="en-US" sz="2400" b="0" i="0" u="none" strike="noStrike" cap="none" normalizeH="0" baseline="0" dirty="0" smtClean="0">
                <a:ln>
                  <a:noFill/>
                </a:ln>
                <a:solidFill>
                  <a:schemeClr val="tx1"/>
                </a:solidFill>
                <a:effectLst/>
                <a:ea typeface="Times New Roman" pitchFamily="18" charset="0"/>
                <a:cs typeface="Arial" pitchFamily="34" charset="0"/>
              </a:rPr>
              <a:t> ); } </a:t>
            </a:r>
            <a:endParaRPr kumimoji="0" lang="pt-B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2863" algn="l"/>
              </a:tabLst>
            </a:pPr>
            <a:r>
              <a:rPr kumimoji="0" lang="en-US" sz="24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400" b="0" i="0" u="none" strike="noStrike" cap="none" normalizeH="0" baseline="0" dirty="0" smtClean="0">
                <a:ln>
                  <a:noFill/>
                </a:ln>
                <a:solidFill>
                  <a:srgbClr val="FF0000"/>
                </a:solidFill>
                <a:effectLst/>
                <a:ea typeface="Times New Roman" pitchFamily="18" charset="0"/>
                <a:cs typeface="Arial" pitchFamily="34" charset="0"/>
              </a:rPr>
              <a:t>// </a:t>
            </a:r>
            <a:r>
              <a:rPr kumimoji="0" lang="en-US" sz="2400" b="0" i="0" u="none" strike="noStrike" cap="none" normalizeH="0" baseline="0" dirty="0" err="1" smtClean="0">
                <a:ln>
                  <a:noFill/>
                </a:ln>
                <a:solidFill>
                  <a:srgbClr val="FF0000"/>
                </a:solidFill>
                <a:effectLst/>
                <a:ea typeface="Times New Roman" pitchFamily="18" charset="0"/>
                <a:cs typeface="Arial" pitchFamily="34" charset="0"/>
              </a:rPr>
              <a:t>fim</a:t>
            </a:r>
            <a:r>
              <a:rPr kumimoji="0" lang="en-US" sz="2400" b="0" i="0" u="none" strike="noStrike" cap="none" normalizeH="0" baseline="0" dirty="0" smtClean="0">
                <a:ln>
                  <a:noFill/>
                </a:ln>
                <a:solidFill>
                  <a:srgbClr val="FF0000"/>
                </a:solidFill>
                <a:effectLst/>
                <a:ea typeface="Times New Roman" pitchFamily="18" charset="0"/>
                <a:cs typeface="Arial" pitchFamily="34" charset="0"/>
              </a:rPr>
              <a:t> </a:t>
            </a:r>
            <a:r>
              <a:rPr kumimoji="0" lang="en-US" sz="2400" b="0" i="0" u="none" strike="noStrike" cap="none" normalizeH="0" baseline="0" dirty="0" err="1" smtClean="0">
                <a:ln>
                  <a:noFill/>
                </a:ln>
                <a:solidFill>
                  <a:srgbClr val="FF0000"/>
                </a:solidFill>
                <a:effectLst/>
                <a:ea typeface="Times New Roman" pitchFamily="18" charset="0"/>
                <a:cs typeface="Arial" pitchFamily="34" charset="0"/>
              </a:rPr>
              <a:t>ImprimeTodos</a:t>
            </a:r>
            <a:endParaRPr kumimoji="0" lang="en-US" sz="2400" b="0" i="0" u="none" strike="noStrike" cap="none" normalizeH="0" baseline="0" dirty="0" smtClean="0">
              <a:ln>
                <a:noFill/>
              </a:ln>
              <a:solidFill>
                <a:srgbClr val="FF0000"/>
              </a:solidFill>
              <a:effectLst/>
              <a:cs typeface="Arial" pitchFamily="34" charset="0"/>
            </a:endParaRPr>
          </a:p>
        </p:txBody>
      </p:sp>
      <p:pic>
        <p:nvPicPr>
          <p:cNvPr id="6" name="Picture 2"/>
          <p:cNvPicPr>
            <a:picLocks noChangeAspect="1" noChangeArrowheads="1"/>
          </p:cNvPicPr>
          <p:nvPr/>
        </p:nvPicPr>
        <p:blipFill>
          <a:blip r:embed="rId2" cstate="print"/>
          <a:srcRect/>
          <a:stretch>
            <a:fillRect/>
          </a:stretch>
        </p:blipFill>
        <p:spPr bwMode="auto">
          <a:xfrm>
            <a:off x="6012160" y="116632"/>
            <a:ext cx="2664296" cy="238010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539552" y="1677863"/>
            <a:ext cx="8352928" cy="4847481"/>
          </a:xfrm>
          <a:prstGeom prst="rect">
            <a:avLst/>
          </a:prstGeom>
          <a:solidFill>
            <a:srgbClr val="D9D9D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BR" sz="2800" b="1" dirty="0" smtClean="0"/>
              <a:t>Exercício 6.2 Intersecção de Duas Listas</a:t>
            </a:r>
            <a:endParaRPr lang="pt-BR" sz="2800" dirty="0" smtClean="0"/>
          </a:p>
          <a:p>
            <a:pPr>
              <a:spcBef>
                <a:spcPts val="300"/>
              </a:spcBef>
            </a:pPr>
            <a:r>
              <a:rPr lang="pt-BR" sz="2000" dirty="0" smtClean="0"/>
              <a:t>Intersecção (parâmetros por referência L1, L2, L3 do tipo Lista);</a:t>
            </a:r>
          </a:p>
          <a:p>
            <a:pPr>
              <a:spcBef>
                <a:spcPts val="300"/>
              </a:spcBef>
            </a:pPr>
            <a:r>
              <a:rPr lang="pt-BR" dirty="0" smtClean="0">
                <a:solidFill>
                  <a:srgbClr val="FF0000"/>
                </a:solidFill>
              </a:rPr>
              <a:t>/* Recebe L1 e L2, e cria L3 contendo a intersecção entre L1 e L2. Ou seja, L3 terá todos os elementos que pertencem tanto a L1 quanto a L2  */</a:t>
            </a:r>
          </a:p>
          <a:p>
            <a:endParaRPr lang="pt-BR" sz="1200" b="1" dirty="0" smtClean="0"/>
          </a:p>
          <a:p>
            <a:r>
              <a:rPr lang="pt-BR" sz="2800" b="1" dirty="0" smtClean="0"/>
              <a:t>Exercício 6.3 Posição do Elemento no Conjunto </a:t>
            </a:r>
          </a:p>
          <a:p>
            <a:pPr>
              <a:spcBef>
                <a:spcPts val="300"/>
              </a:spcBef>
            </a:pPr>
            <a:r>
              <a:rPr lang="pt-BR" sz="2000" dirty="0" smtClean="0"/>
              <a:t>Inteiro </a:t>
            </a:r>
            <a:r>
              <a:rPr lang="pt-BR" sz="2000" dirty="0" err="1" smtClean="0"/>
              <a:t>PosiçãoNoConjunto</a:t>
            </a:r>
            <a:r>
              <a:rPr lang="pt-BR" sz="2000" dirty="0" smtClean="0"/>
              <a:t> (parâmetro por referência L do tipo Lista, parâmetro X do tipo </a:t>
            </a:r>
            <a:r>
              <a:rPr lang="pt-BR" sz="2000" dirty="0" err="1" smtClean="0"/>
              <a:t>char</a:t>
            </a:r>
            <a:r>
              <a:rPr lang="pt-BR" sz="2000" dirty="0" smtClean="0"/>
              <a:t>);</a:t>
            </a:r>
          </a:p>
          <a:p>
            <a:pPr>
              <a:spcBef>
                <a:spcPts val="300"/>
              </a:spcBef>
            </a:pPr>
            <a:r>
              <a:rPr lang="pt-BR" dirty="0" smtClean="0">
                <a:solidFill>
                  <a:srgbClr val="FF0000"/>
                </a:solidFill>
              </a:rPr>
              <a:t>/* Retorna valor numérico que indica a posição de X na Listra L. Por exemplo, retorna 1 se X for o primeiro elemento da Lista, e 0 se X não estiver em L */</a:t>
            </a:r>
          </a:p>
          <a:p>
            <a:endParaRPr lang="pt-BR" sz="1200" b="1" dirty="0" smtClean="0"/>
          </a:p>
          <a:p>
            <a:r>
              <a:rPr lang="pt-BR" sz="2800" b="1" dirty="0" smtClean="0"/>
              <a:t>Exercício 6.4 Estão em L2 e Não Estão em L1 </a:t>
            </a:r>
            <a:endParaRPr lang="pt-BR" sz="2800" dirty="0" smtClean="0"/>
          </a:p>
          <a:p>
            <a:pPr>
              <a:spcBef>
                <a:spcPts val="300"/>
              </a:spcBef>
            </a:pPr>
            <a:r>
              <a:rPr lang="pt-BR" dirty="0" smtClean="0"/>
              <a:t>EmL2MasNãoEmL1 (parâmetros por referência L1, L2, L3 do tipo Lista)</a:t>
            </a:r>
          </a:p>
          <a:p>
            <a:pPr>
              <a:spcBef>
                <a:spcPts val="300"/>
              </a:spcBef>
            </a:pPr>
            <a:r>
              <a:rPr lang="pt-BR" dirty="0" smtClean="0">
                <a:solidFill>
                  <a:srgbClr val="FF0000"/>
                </a:solidFill>
              </a:rPr>
              <a:t>/* Recebe L1 e L2, e cria L3 contendo todos os elementos que estão em L2 mas que não estão em L1 */</a:t>
            </a:r>
          </a:p>
        </p:txBody>
      </p:sp>
      <p:sp>
        <p:nvSpPr>
          <p:cNvPr id="14" name="Título 1"/>
          <p:cNvSpPr txBox="1">
            <a:spLocks/>
          </p:cNvSpPr>
          <p:nvPr/>
        </p:nvSpPr>
        <p:spPr>
          <a:xfrm>
            <a:off x="5508104" y="404664"/>
            <a:ext cx="3312368" cy="864096"/>
          </a:xfrm>
          <a:prstGeom prst="rect">
            <a:avLst/>
          </a:prstGeom>
        </p:spPr>
        <p:txBody>
          <a:bodyP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pt-BR" sz="4400" b="1" i="0" u="none" strike="noStrike" kern="1200" cap="none" spc="0" normalizeH="0" baseline="0" noProof="0" dirty="0" smtClean="0">
                <a:ln>
                  <a:noFill/>
                </a:ln>
                <a:solidFill>
                  <a:schemeClr val="tx1"/>
                </a:solidFill>
                <a:effectLst/>
                <a:uLnTx/>
                <a:uFillTx/>
                <a:latin typeface="+mj-lt"/>
                <a:ea typeface="+mj-ea"/>
                <a:cs typeface="+mj-cs"/>
              </a:rPr>
              <a:t>Exercícios</a:t>
            </a: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4" name="Picture 2"/>
          <p:cNvPicPr>
            <a:picLocks noChangeAspect="1" noChangeArrowheads="1"/>
          </p:cNvPicPr>
          <p:nvPr/>
        </p:nvPicPr>
        <p:blipFill>
          <a:blip r:embed="rId2" cstate="print"/>
          <a:srcRect/>
          <a:stretch>
            <a:fillRect/>
          </a:stretch>
        </p:blipFill>
        <p:spPr bwMode="auto">
          <a:xfrm>
            <a:off x="2843808" y="188640"/>
            <a:ext cx="1440160" cy="1286542"/>
          </a:xfrm>
          <a:prstGeom prst="rect">
            <a:avLst/>
          </a:prstGeom>
          <a:noFill/>
          <a:ln w="9525">
            <a:noFill/>
            <a:miter lim="800000"/>
            <a:headEnd/>
            <a:tailEnd/>
          </a:ln>
        </p:spPr>
      </p:pic>
      <p:pic>
        <p:nvPicPr>
          <p:cNvPr id="37889" name="Picture 1"/>
          <p:cNvPicPr>
            <a:picLocks noChangeAspect="1" noChangeArrowheads="1"/>
          </p:cNvPicPr>
          <p:nvPr/>
        </p:nvPicPr>
        <p:blipFill>
          <a:blip r:embed="rId3" cstate="print"/>
          <a:srcRect/>
          <a:stretch>
            <a:fillRect/>
          </a:stretch>
        </p:blipFill>
        <p:spPr bwMode="auto">
          <a:xfrm>
            <a:off x="1115616" y="332656"/>
            <a:ext cx="1350640" cy="94804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539552" y="1348318"/>
            <a:ext cx="8280920" cy="5078313"/>
          </a:xfrm>
          <a:prstGeom prst="rect">
            <a:avLst/>
          </a:prstGeom>
          <a:solidFill>
            <a:srgbClr val="D9D9D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600"/>
              </a:spcAft>
              <a:buClrTx/>
              <a:buSzTx/>
              <a:buFontTx/>
              <a:buNone/>
              <a:tabLst>
                <a:tab pos="2582863" algn="l"/>
              </a:tabLst>
            </a:pPr>
            <a:r>
              <a:rPr kumimoji="0" lang="pt-BR" sz="24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Intersecção</a:t>
            </a:r>
            <a:r>
              <a:rPr kumimoji="0" lang="pt-BR" sz="2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(parâmetros por referência </a:t>
            </a:r>
            <a:r>
              <a:rPr kumimoji="0" lang="pt-BR" sz="24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L1</a:t>
            </a:r>
            <a:r>
              <a:rPr kumimoji="0" lang="pt-BR" sz="2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a:t>
            </a:r>
            <a:r>
              <a:rPr kumimoji="0" lang="pt-BR" sz="24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L2</a:t>
            </a:r>
            <a:r>
              <a:rPr kumimoji="0" lang="pt-BR" sz="2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a:t>
            </a:r>
            <a:r>
              <a:rPr kumimoji="0" lang="pt-BR" sz="24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L3</a:t>
            </a:r>
            <a:r>
              <a:rPr kumimoji="0" lang="pt-BR" sz="2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do tipo Lista) {</a:t>
            </a:r>
            <a:endParaRPr kumimoji="0" lang="pt-B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2863" algn="l"/>
              </a:tabLst>
            </a:pPr>
            <a:r>
              <a:rPr kumimoji="0" lang="pt-BR" sz="2000" b="0" i="0" u="none" strike="noStrike" cap="none" normalizeH="0" baseline="0" dirty="0" smtClean="0">
                <a:ln>
                  <a:noFill/>
                </a:ln>
                <a:solidFill>
                  <a:srgbClr val="FF0000"/>
                </a:solidFill>
                <a:effectLst/>
                <a:latin typeface="Arial Narrow" pitchFamily="34" charset="0"/>
                <a:ea typeface="Times New Roman" pitchFamily="18" charset="0"/>
                <a:cs typeface="Arial" pitchFamily="34" charset="0"/>
              </a:rPr>
              <a:t>/* Recebe L1 e L2, e cria L3 contendo a intersecção entre L1 e L2. Ou seja, L3 terá todos os elementos que pertencem a L1 e também a L2  */</a:t>
            </a:r>
          </a:p>
          <a:p>
            <a:pPr marL="0" marR="0" lvl="0" indent="0" algn="l" defTabSz="914400" rtl="0" eaLnBrk="0" fontAlgn="base" latinLnBrk="0" hangingPunct="0">
              <a:lnSpc>
                <a:spcPct val="100000"/>
              </a:lnSpc>
              <a:spcBef>
                <a:spcPct val="0"/>
              </a:spcBef>
              <a:spcAft>
                <a:spcPct val="0"/>
              </a:spcAft>
              <a:buClrTx/>
              <a:buSzTx/>
              <a:buFontTx/>
              <a:buNone/>
              <a:tabLst>
                <a:tab pos="2582863" algn="l"/>
              </a:tabLst>
            </a:pPr>
            <a:endParaRPr kumimoji="0" lang="pt-BR" sz="12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2863" algn="l"/>
              </a:tabLst>
            </a:pPr>
            <a:r>
              <a:rPr kumimoji="0" lang="pt-BR"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Variável X do tipo </a:t>
            </a:r>
            <a:r>
              <a:rPr kumimoji="0" lang="pt-BR" sz="2000" b="0"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rPr>
              <a:t>Char</a:t>
            </a:r>
            <a:r>
              <a:rPr kumimoji="0" lang="pt-BR"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a:t>
            </a: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2863" algn="l"/>
              </a:tabLst>
            </a:pPr>
            <a:r>
              <a:rPr kumimoji="0" lang="pt-BR"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Variável </a:t>
            </a:r>
            <a:r>
              <a:rPr kumimoji="0" lang="pt-BR" sz="2000" b="0"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rPr>
              <a:t>TemElemento</a:t>
            </a:r>
            <a:r>
              <a:rPr kumimoji="0" lang="pt-BR"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do tipo </a:t>
            </a:r>
            <a:r>
              <a:rPr kumimoji="0" lang="pt-BR" sz="2000" b="0"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rPr>
              <a:t>Boolean</a:t>
            </a:r>
            <a:r>
              <a:rPr kumimoji="0" lang="pt-BR"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a:t>
            </a: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2863" algn="l"/>
              </a:tabLst>
            </a:pPr>
            <a:r>
              <a:rPr kumimoji="0" lang="pt-BR"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Variável Ok do tipo </a:t>
            </a:r>
            <a:r>
              <a:rPr kumimoji="0" lang="pt-BR" sz="2000" b="0"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rPr>
              <a:t>Boolean</a:t>
            </a:r>
            <a:r>
              <a:rPr kumimoji="0" lang="pt-BR"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a:t>
            </a: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2863" algn="l"/>
              </a:tabLst>
            </a:pPr>
            <a:r>
              <a:rPr kumimoji="0" lang="pt-BR"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Cria(L3);		</a:t>
            </a:r>
            <a:r>
              <a:rPr kumimoji="0" lang="pt-BR" sz="2000" b="0" i="0" u="none" strike="noStrike" cap="none" normalizeH="0" baseline="0" dirty="0" smtClean="0">
                <a:ln>
                  <a:noFill/>
                </a:ln>
                <a:solidFill>
                  <a:srgbClr val="FF0000"/>
                </a:solidFill>
                <a:effectLst/>
                <a:latin typeface="Arial Narrow" pitchFamily="34" charset="0"/>
                <a:ea typeface="Times New Roman" pitchFamily="18" charset="0"/>
                <a:cs typeface="Arial" pitchFamily="34" charset="0"/>
              </a:rPr>
              <a:t>// cria a Lista L3, vazia</a:t>
            </a:r>
          </a:p>
          <a:p>
            <a:pPr marL="0" marR="0" lvl="0" indent="0" algn="l" defTabSz="914400" rtl="0" eaLnBrk="0" fontAlgn="base" latinLnBrk="0" hangingPunct="0">
              <a:lnSpc>
                <a:spcPct val="100000"/>
              </a:lnSpc>
              <a:spcBef>
                <a:spcPct val="0"/>
              </a:spcBef>
              <a:spcAft>
                <a:spcPct val="0"/>
              </a:spcAft>
              <a:buClrTx/>
              <a:buSzTx/>
              <a:buFontTx/>
              <a:buNone/>
              <a:tabLst>
                <a:tab pos="2582863" algn="l"/>
              </a:tabLst>
            </a:pPr>
            <a:endParaRPr kumimoji="0" lang="pt-BR" sz="12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2863" algn="l"/>
              </a:tabLst>
            </a:pPr>
            <a:r>
              <a:rPr kumimoji="0" lang="pt-BR" sz="2000" b="0" i="0" u="none" strike="noStrike" cap="none" normalizeH="0" baseline="0" dirty="0" smtClean="0">
                <a:ln>
                  <a:noFill/>
                </a:ln>
                <a:solidFill>
                  <a:srgbClr val="FF0000"/>
                </a:solidFill>
                <a:effectLst/>
                <a:latin typeface="Arial Narrow" pitchFamily="34" charset="0"/>
                <a:ea typeface="Times New Roman" pitchFamily="18" charset="0"/>
                <a:cs typeface="Arial" pitchFamily="34" charset="0"/>
              </a:rPr>
              <a:t>/* para cada elemento de L1, verifica se está também em L2; se estiver, insere em L3 */</a:t>
            </a:r>
            <a:endParaRPr kumimoji="0" lang="pt-BR" sz="20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2863" algn="l"/>
              </a:tabLst>
            </a:pPr>
            <a:r>
              <a:rPr kumimoji="0" lang="pt-BR" sz="2000" b="0"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rPr>
              <a:t>PegaOPrimeiro</a:t>
            </a:r>
            <a:r>
              <a:rPr kumimoji="0" lang="pt-BR"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L1, X, </a:t>
            </a:r>
            <a:r>
              <a:rPr kumimoji="0" lang="pt-BR" sz="2000" b="0"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rPr>
              <a:t>TemElemento</a:t>
            </a:r>
            <a:r>
              <a:rPr kumimoji="0" lang="pt-BR"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		// pega o primeiro de L1</a:t>
            </a: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2863" algn="l"/>
              </a:tabLst>
            </a:pPr>
            <a:r>
              <a:rPr kumimoji="0" lang="pt-BR"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Enquanto (</a:t>
            </a:r>
            <a:r>
              <a:rPr kumimoji="0" lang="pt-BR" sz="2000" b="0"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rPr>
              <a:t>TemElemento</a:t>
            </a:r>
            <a:r>
              <a:rPr kumimoji="0" lang="pt-BR"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 Verdadeiro) Faça {</a:t>
            </a: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2863" algn="l"/>
              </a:tabLst>
            </a:pPr>
            <a:r>
              <a:rPr lang="pt-BR" sz="2000" dirty="0" smtClean="0">
                <a:latin typeface="Arial Narrow" pitchFamily="34" charset="0"/>
                <a:ea typeface="Times New Roman" pitchFamily="18" charset="0"/>
                <a:cs typeface="Arial" pitchFamily="34" charset="0"/>
              </a:rPr>
              <a:t>          </a:t>
            </a:r>
            <a:r>
              <a:rPr kumimoji="0" lang="pt-BR"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Se (</a:t>
            </a:r>
            <a:r>
              <a:rPr kumimoji="0" lang="pt-BR" sz="2000" b="0"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rPr>
              <a:t>EstaNaLista</a:t>
            </a:r>
            <a:r>
              <a:rPr kumimoji="0" lang="pt-BR"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(L2, X)==Verdadeiro) </a:t>
            </a:r>
            <a:r>
              <a:rPr kumimoji="0" lang="pt-BR" sz="2000" b="0" i="0" u="none" strike="noStrike" cap="none" normalizeH="0" baseline="0" dirty="0" smtClean="0">
                <a:ln>
                  <a:noFill/>
                </a:ln>
                <a:solidFill>
                  <a:srgbClr val="FF0000"/>
                </a:solidFill>
                <a:effectLst/>
                <a:latin typeface="Arial Narrow" pitchFamily="34" charset="0"/>
                <a:ea typeface="Times New Roman" pitchFamily="18" charset="0"/>
                <a:cs typeface="Arial" pitchFamily="34" charset="0"/>
              </a:rPr>
              <a:t>// Elemento X de L1 está também em L2?</a:t>
            </a:r>
            <a:endParaRPr kumimoji="0" lang="pt-BR" sz="20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2863" algn="l"/>
              </a:tabLst>
            </a:pPr>
            <a:r>
              <a:rPr lang="pt-BR" sz="2000" dirty="0" smtClean="0">
                <a:latin typeface="Arial Narrow" pitchFamily="34" charset="0"/>
                <a:ea typeface="Times New Roman" pitchFamily="18" charset="0"/>
                <a:cs typeface="Arial" pitchFamily="34" charset="0"/>
              </a:rPr>
              <a:t>          </a:t>
            </a:r>
            <a:r>
              <a:rPr kumimoji="0" lang="pt-BR"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Então Insere (L3, X, Ok);	</a:t>
            </a:r>
            <a:r>
              <a:rPr kumimoji="0" lang="pt-BR" sz="2000" b="0" i="0" u="none" strike="noStrike" cap="none" normalizeH="0" baseline="0" dirty="0" smtClean="0">
                <a:ln>
                  <a:noFill/>
                </a:ln>
                <a:solidFill>
                  <a:srgbClr val="FF0000"/>
                </a:solidFill>
                <a:effectLst/>
                <a:latin typeface="Arial Narrow" pitchFamily="34" charset="0"/>
                <a:ea typeface="Times New Roman" pitchFamily="18" charset="0"/>
                <a:cs typeface="Arial" pitchFamily="34" charset="0"/>
              </a:rPr>
              <a:t>// Se estiver, insere X em L3</a:t>
            </a:r>
            <a:endParaRPr kumimoji="0" lang="pt-BR" sz="20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2863" algn="l"/>
              </a:tabLst>
            </a:pPr>
            <a:r>
              <a:rPr lang="pt-BR" sz="2000" dirty="0" smtClean="0">
                <a:latin typeface="Arial Narrow" pitchFamily="34" charset="0"/>
                <a:ea typeface="Times New Roman" pitchFamily="18" charset="0"/>
                <a:cs typeface="Arial" pitchFamily="34" charset="0"/>
              </a:rPr>
              <a:t>          </a:t>
            </a:r>
            <a:r>
              <a:rPr kumimoji="0" lang="pt-BR" sz="2000" b="0"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rPr>
              <a:t>PegaOPróximo</a:t>
            </a:r>
            <a:r>
              <a:rPr kumimoji="0" lang="pt-BR"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L1, X, </a:t>
            </a:r>
            <a:r>
              <a:rPr kumimoji="0" lang="pt-BR" sz="2000" b="0"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rPr>
              <a:t>TemElemento</a:t>
            </a:r>
            <a:r>
              <a:rPr kumimoji="0" lang="pt-BR"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 }	</a:t>
            </a:r>
            <a:r>
              <a:rPr kumimoji="0" lang="pt-BR" sz="2000" b="0" i="0" u="none" strike="noStrike" cap="none" normalizeH="0" baseline="0" dirty="0" smtClean="0">
                <a:ln>
                  <a:noFill/>
                </a:ln>
                <a:solidFill>
                  <a:srgbClr val="FF0000"/>
                </a:solidFill>
                <a:effectLst/>
                <a:latin typeface="Arial Narrow" pitchFamily="34" charset="0"/>
                <a:ea typeface="Times New Roman" pitchFamily="18" charset="0"/>
                <a:cs typeface="Arial" pitchFamily="34" charset="0"/>
              </a:rPr>
              <a:t>// pega o próximo de L1</a:t>
            </a:r>
          </a:p>
          <a:p>
            <a:pPr marL="0" marR="0" lvl="0" indent="0" algn="l" defTabSz="914400" rtl="0" eaLnBrk="0" fontAlgn="base" latinLnBrk="0" hangingPunct="0">
              <a:lnSpc>
                <a:spcPct val="100000"/>
              </a:lnSpc>
              <a:spcBef>
                <a:spcPct val="0"/>
              </a:spcBef>
              <a:spcAft>
                <a:spcPct val="0"/>
              </a:spcAft>
              <a:buClrTx/>
              <a:buSzTx/>
              <a:buFontTx/>
              <a:buNone/>
              <a:tabLst>
                <a:tab pos="2582863" algn="l"/>
              </a:tabLst>
            </a:pPr>
            <a:endParaRPr kumimoji="0" lang="pt-BR" sz="12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2863" algn="l"/>
              </a:tabLst>
            </a:pPr>
            <a:r>
              <a:rPr kumimoji="0" lang="pt-BR"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a:t>
            </a:r>
            <a:r>
              <a:rPr kumimoji="0" lang="pt-BR" sz="2000" b="0" i="0" u="none" strike="noStrike" cap="none" normalizeH="0" baseline="0" dirty="0" smtClean="0">
                <a:ln>
                  <a:noFill/>
                </a:ln>
                <a:solidFill>
                  <a:srgbClr val="FF0000"/>
                </a:solidFill>
                <a:effectLst/>
                <a:latin typeface="Arial Narrow" pitchFamily="34" charset="0"/>
                <a:ea typeface="Times New Roman" pitchFamily="18" charset="0"/>
                <a:cs typeface="Arial" pitchFamily="34" charset="0"/>
              </a:rPr>
              <a:t>// fim Intersecção</a:t>
            </a:r>
            <a:endParaRPr kumimoji="0" lang="pt-BR" sz="2000" b="0" i="0" u="none" strike="noStrike" cap="none" normalizeH="0" baseline="0" dirty="0" smtClean="0">
              <a:ln>
                <a:noFill/>
              </a:ln>
              <a:solidFill>
                <a:srgbClr val="FF0000"/>
              </a:solidFill>
              <a:effectLst/>
              <a:latin typeface="Arial" pitchFamily="34" charset="0"/>
              <a:cs typeface="Arial" pitchFamily="34" charset="0"/>
            </a:endParaRPr>
          </a:p>
        </p:txBody>
      </p:sp>
      <p:pic>
        <p:nvPicPr>
          <p:cNvPr id="6" name="Picture 2"/>
          <p:cNvPicPr>
            <a:picLocks noChangeAspect="1" noChangeArrowheads="1"/>
          </p:cNvPicPr>
          <p:nvPr/>
        </p:nvPicPr>
        <p:blipFill>
          <a:blip r:embed="rId2" cstate="print"/>
          <a:srcRect/>
          <a:stretch>
            <a:fillRect/>
          </a:stretch>
        </p:blipFill>
        <p:spPr bwMode="auto">
          <a:xfrm>
            <a:off x="2843808" y="44624"/>
            <a:ext cx="1440160" cy="1286542"/>
          </a:xfrm>
          <a:prstGeom prst="rect">
            <a:avLst/>
          </a:prstGeom>
          <a:noFill/>
          <a:ln w="9525">
            <a:noFill/>
            <a:miter lim="800000"/>
            <a:headEnd/>
            <a:tailEnd/>
          </a:ln>
        </p:spPr>
      </p:pic>
      <p:pic>
        <p:nvPicPr>
          <p:cNvPr id="7" name="Picture 1"/>
          <p:cNvPicPr>
            <a:picLocks noChangeAspect="1" noChangeArrowheads="1"/>
          </p:cNvPicPr>
          <p:nvPr/>
        </p:nvPicPr>
        <p:blipFill>
          <a:blip r:embed="rId3" cstate="print"/>
          <a:srcRect/>
          <a:stretch>
            <a:fillRect/>
          </a:stretch>
        </p:blipFill>
        <p:spPr bwMode="auto">
          <a:xfrm>
            <a:off x="1115616" y="188640"/>
            <a:ext cx="1350640" cy="9480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1"/>
          <p:cNvPicPr>
            <a:picLocks noChangeAspect="1" noChangeArrowheads="1"/>
          </p:cNvPicPr>
          <p:nvPr/>
        </p:nvPicPr>
        <p:blipFill>
          <a:blip r:embed="rId2" cstate="print"/>
          <a:srcRect/>
          <a:stretch>
            <a:fillRect/>
          </a:stretch>
        </p:blipFill>
        <p:spPr bwMode="auto">
          <a:xfrm>
            <a:off x="827584" y="1412776"/>
            <a:ext cx="7776864" cy="5357792"/>
          </a:xfrm>
          <a:prstGeom prst="rect">
            <a:avLst/>
          </a:prstGeom>
          <a:noFill/>
          <a:ln w="9525">
            <a:noFill/>
            <a:miter lim="800000"/>
            <a:headEnd/>
            <a:tailEnd/>
          </a:ln>
        </p:spPr>
      </p:pic>
      <p:sp>
        <p:nvSpPr>
          <p:cNvPr id="2" name="Título 1"/>
          <p:cNvSpPr>
            <a:spLocks noGrp="1"/>
          </p:cNvSpPr>
          <p:nvPr>
            <p:ph type="title"/>
          </p:nvPr>
        </p:nvSpPr>
        <p:spPr>
          <a:xfrm>
            <a:off x="467544" y="44624"/>
            <a:ext cx="8496944" cy="1296144"/>
          </a:xfrm>
        </p:spPr>
        <p:txBody>
          <a:bodyPr>
            <a:normAutofit/>
          </a:bodyPr>
          <a:lstStyle/>
          <a:p>
            <a:pPr algn="r"/>
            <a:r>
              <a:rPr lang="pt-BR" sz="3200" b="1" dirty="0" smtClean="0">
                <a:solidFill>
                  <a:srgbClr val="C00000"/>
                </a:solidFill>
              </a:rPr>
              <a:t>Lista Cadastral Sem Elementos Repetidos como uma Lista Encadeada Ordenada</a:t>
            </a:r>
            <a:endParaRPr lang="pt-BR" sz="3200" dirty="0">
              <a:solidFill>
                <a:srgbClr val="C00000"/>
              </a:solidFill>
              <a:latin typeface="Arial Narrow"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1" name="Picture 1"/>
          <p:cNvPicPr>
            <a:picLocks noChangeAspect="1" noChangeArrowheads="1"/>
          </p:cNvPicPr>
          <p:nvPr/>
        </p:nvPicPr>
        <p:blipFill>
          <a:blip r:embed="rId2" cstate="print"/>
          <a:srcRect/>
          <a:stretch>
            <a:fillRect/>
          </a:stretch>
        </p:blipFill>
        <p:spPr bwMode="auto">
          <a:xfrm>
            <a:off x="2133277" y="44177"/>
            <a:ext cx="6759203" cy="6813823"/>
          </a:xfrm>
          <a:prstGeom prst="rect">
            <a:avLst/>
          </a:prstGeom>
          <a:noFill/>
          <a:ln w="9525">
            <a:noFill/>
            <a:miter lim="800000"/>
            <a:headEnd/>
            <a:tailEnd/>
          </a:ln>
        </p:spPr>
      </p:pic>
      <p:sp>
        <p:nvSpPr>
          <p:cNvPr id="6" name="Título 5"/>
          <p:cNvSpPr>
            <a:spLocks noGrp="1"/>
          </p:cNvSpPr>
          <p:nvPr>
            <p:ph type="title"/>
          </p:nvPr>
        </p:nvSpPr>
        <p:spPr>
          <a:xfrm>
            <a:off x="539552" y="2708920"/>
            <a:ext cx="1594520" cy="1570186"/>
          </a:xfrm>
        </p:spPr>
        <p:txBody>
          <a:bodyPr>
            <a:normAutofit/>
          </a:bodyPr>
          <a:lstStyle/>
          <a:p>
            <a:r>
              <a:rPr lang="pt-BR" sz="2800" b="1" dirty="0" smtClean="0">
                <a:solidFill>
                  <a:srgbClr val="C00000"/>
                </a:solidFill>
                <a:latin typeface="Arial Narrow" pitchFamily="34" charset="0"/>
              </a:rPr>
              <a:t>Retira Elemento</a:t>
            </a:r>
            <a:endParaRPr lang="pt-BR" sz="2800" b="1" dirty="0">
              <a:solidFill>
                <a:srgbClr val="C00000"/>
              </a:solidFill>
              <a:latin typeface="Arial Narrow"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764704"/>
            <a:ext cx="6264696" cy="1440160"/>
          </a:xfrm>
        </p:spPr>
        <p:txBody>
          <a:bodyPr>
            <a:noAutofit/>
          </a:bodyPr>
          <a:lstStyle/>
          <a:p>
            <a:pPr lvl="0" fontAlgn="base">
              <a:spcAft>
                <a:spcPct val="0"/>
              </a:spcAft>
            </a:pPr>
            <a:r>
              <a:rPr lang="pt-BR" sz="3600" b="1" dirty="0" smtClean="0">
                <a:solidFill>
                  <a:srgbClr val="C00000"/>
                </a:solidFill>
                <a:latin typeface="Arial" pitchFamily="34" charset="0"/>
                <a:ea typeface="Times New Roman" pitchFamily="18" charset="0"/>
                <a:cs typeface="Arial" pitchFamily="34" charset="0"/>
              </a:rPr>
              <a:t>Algoritmo Retira Elemento - Primeira Versão:</a:t>
            </a:r>
            <a:endParaRPr lang="pt-BR" sz="3600" dirty="0" smtClean="0">
              <a:solidFill>
                <a:srgbClr val="C00000"/>
              </a:solidFill>
              <a:latin typeface="Arial" pitchFamily="34" charset="0"/>
              <a:cs typeface="Arial" pitchFamily="34" charset="0"/>
            </a:endParaRPr>
          </a:p>
        </p:txBody>
      </p:sp>
      <p:sp>
        <p:nvSpPr>
          <p:cNvPr id="5" name="Espaço Reservado para Conteúdo 4"/>
          <p:cNvSpPr>
            <a:spLocks noGrp="1"/>
          </p:cNvSpPr>
          <p:nvPr>
            <p:ph idx="1"/>
          </p:nvPr>
        </p:nvSpPr>
        <p:spPr>
          <a:xfrm>
            <a:off x="1835696" y="2647453"/>
            <a:ext cx="6984776" cy="3013795"/>
          </a:xfrm>
          <a:solidFill>
            <a:schemeClr val="bg1">
              <a:lumMod val="85000"/>
            </a:schemeClr>
          </a:solidFill>
          <a:ln>
            <a:solidFill>
              <a:schemeClr val="bg1">
                <a:lumMod val="50000"/>
              </a:schemeClr>
            </a:solidFill>
          </a:ln>
        </p:spPr>
        <p:txBody>
          <a:bodyPr/>
          <a:lstStyle/>
          <a:p>
            <a:r>
              <a:rPr lang="pt-BR" dirty="0" smtClean="0">
                <a:latin typeface="Arial" pitchFamily="34" charset="0"/>
                <a:ea typeface="Times New Roman" pitchFamily="18" charset="0"/>
                <a:cs typeface="Arial" pitchFamily="34" charset="0"/>
              </a:rPr>
              <a:t>Passo 1: Procuramos na Lista L o Nó que contém o valor X - sendo X o elemento a ser removido;</a:t>
            </a:r>
            <a:endParaRPr lang="pt-BR" dirty="0" smtClean="0">
              <a:latin typeface="Arial" pitchFamily="34" charset="0"/>
              <a:cs typeface="Arial" pitchFamily="34" charset="0"/>
            </a:endParaRPr>
          </a:p>
          <a:p>
            <a:r>
              <a:rPr lang="pt-BR" dirty="0" smtClean="0">
                <a:latin typeface="Arial" pitchFamily="34" charset="0"/>
                <a:ea typeface="Times New Roman" pitchFamily="18" charset="0"/>
                <a:cs typeface="Arial" pitchFamily="34" charset="0"/>
              </a:rPr>
              <a:t>Passo 2: Eliminamos da Lista L o Nó que guarda o valor X.</a:t>
            </a:r>
            <a:endParaRPr lang="pt-BR" dirty="0" smtClean="0">
              <a:latin typeface="Arial" pitchFamily="34" charset="0"/>
              <a:cs typeface="Arial" pitchFamily="34" charset="0"/>
            </a:endParaRPr>
          </a:p>
          <a:p>
            <a:endParaRPr lang="pt-BR" dirty="0"/>
          </a:p>
        </p:txBody>
      </p:sp>
      <p:pic>
        <p:nvPicPr>
          <p:cNvPr id="6" name="Picture 3"/>
          <p:cNvPicPr>
            <a:picLocks noChangeAspect="1" noChangeArrowheads="1"/>
          </p:cNvPicPr>
          <p:nvPr/>
        </p:nvPicPr>
        <p:blipFill>
          <a:blip r:embed="rId2" cstate="print"/>
          <a:srcRect/>
          <a:stretch>
            <a:fillRect/>
          </a:stretch>
        </p:blipFill>
        <p:spPr bwMode="auto">
          <a:xfrm>
            <a:off x="7020272" y="620688"/>
            <a:ext cx="1741166" cy="15841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76672"/>
            <a:ext cx="8136904" cy="792088"/>
          </a:xfrm>
        </p:spPr>
        <p:txBody>
          <a:bodyPr>
            <a:normAutofit/>
          </a:bodyPr>
          <a:lstStyle/>
          <a:p>
            <a:pPr algn="r"/>
            <a:r>
              <a:rPr lang="pt-BR" sz="3200" b="1" dirty="0" smtClean="0">
                <a:solidFill>
                  <a:srgbClr val="C00000"/>
                </a:solidFill>
              </a:rPr>
              <a:t>Caso 1: X no Meio da Lista</a:t>
            </a:r>
            <a:endParaRPr lang="pt-BR" sz="3200" dirty="0">
              <a:solidFill>
                <a:srgbClr val="C00000"/>
              </a:solidFill>
            </a:endParaRPr>
          </a:p>
        </p:txBody>
      </p:sp>
      <p:pic>
        <p:nvPicPr>
          <p:cNvPr id="38914" name="Picture 2"/>
          <p:cNvPicPr>
            <a:picLocks noChangeAspect="1" noChangeArrowheads="1"/>
          </p:cNvPicPr>
          <p:nvPr/>
        </p:nvPicPr>
        <p:blipFill>
          <a:blip r:embed="rId2" cstate="print"/>
          <a:srcRect/>
          <a:stretch>
            <a:fillRect/>
          </a:stretch>
        </p:blipFill>
        <p:spPr bwMode="auto">
          <a:xfrm>
            <a:off x="777627" y="1484784"/>
            <a:ext cx="7970837" cy="4295775"/>
          </a:xfrm>
          <a:prstGeom prst="rect">
            <a:avLst/>
          </a:prstGeom>
          <a:noFill/>
          <a:ln w="9525">
            <a:noFill/>
            <a:miter lim="800000"/>
            <a:headEnd/>
            <a:tailEnd/>
          </a:ln>
        </p:spPr>
      </p:pic>
      <p:sp>
        <p:nvSpPr>
          <p:cNvPr id="4" name="Título 1"/>
          <p:cNvSpPr txBox="1">
            <a:spLocks/>
          </p:cNvSpPr>
          <p:nvPr/>
        </p:nvSpPr>
        <p:spPr>
          <a:xfrm>
            <a:off x="755576" y="5949280"/>
            <a:ext cx="3528392" cy="792088"/>
          </a:xfrm>
          <a:prstGeom prst="rect">
            <a:avLst/>
          </a:prstGeom>
        </p:spPr>
        <p:txBody>
          <a:bodyPr vert="horz" lIns="91440" tIns="45720" rIns="91440" bIns="45720" rtlCol="0" anchor="ctr">
            <a:noAutofit/>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pt-BR" sz="3200" b="1" i="0" u="none" strike="noStrike" kern="1200" cap="none" spc="0" normalizeH="0" baseline="0" noProof="0" dirty="0" smtClean="0">
                <a:ln>
                  <a:noFill/>
                </a:ln>
                <a:solidFill>
                  <a:srgbClr val="C00000"/>
                </a:solidFill>
                <a:effectLst/>
                <a:uLnTx/>
                <a:uFillTx/>
                <a:latin typeface="Arial" pitchFamily="34" charset="0"/>
                <a:ea typeface="Times New Roman" pitchFamily="18" charset="0"/>
                <a:cs typeface="Arial" pitchFamily="34" charset="0"/>
              </a:rPr>
              <a:t>Retira Elemento</a:t>
            </a:r>
            <a:endParaRPr kumimoji="0" lang="pt-BR" sz="3200" b="0"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548680"/>
            <a:ext cx="8136904" cy="792088"/>
          </a:xfrm>
        </p:spPr>
        <p:txBody>
          <a:bodyPr>
            <a:normAutofit/>
          </a:bodyPr>
          <a:lstStyle/>
          <a:p>
            <a:pPr algn="r"/>
            <a:r>
              <a:rPr lang="pt-BR" sz="3200" b="1" dirty="0" smtClean="0">
                <a:solidFill>
                  <a:srgbClr val="C00000"/>
                </a:solidFill>
              </a:rPr>
              <a:t>Caso 1': X no Final da Lista</a:t>
            </a:r>
            <a:endParaRPr lang="pt-BR" sz="3200" dirty="0">
              <a:solidFill>
                <a:srgbClr val="C00000"/>
              </a:solidFill>
            </a:endParaRPr>
          </a:p>
        </p:txBody>
      </p:sp>
      <p:pic>
        <p:nvPicPr>
          <p:cNvPr id="8193" name="Picture 1"/>
          <p:cNvPicPr>
            <a:picLocks noChangeAspect="1" noChangeArrowheads="1"/>
          </p:cNvPicPr>
          <p:nvPr/>
        </p:nvPicPr>
        <p:blipFill>
          <a:blip r:embed="rId2" cstate="print"/>
          <a:srcRect/>
          <a:stretch>
            <a:fillRect/>
          </a:stretch>
        </p:blipFill>
        <p:spPr bwMode="auto">
          <a:xfrm>
            <a:off x="744859" y="1442814"/>
            <a:ext cx="8075613" cy="4362450"/>
          </a:xfrm>
          <a:prstGeom prst="rect">
            <a:avLst/>
          </a:prstGeom>
          <a:noFill/>
          <a:ln w="9525">
            <a:noFill/>
            <a:miter lim="800000"/>
            <a:headEnd/>
            <a:tailEnd/>
          </a:ln>
        </p:spPr>
      </p:pic>
      <p:sp>
        <p:nvSpPr>
          <p:cNvPr id="5" name="Título 1"/>
          <p:cNvSpPr txBox="1">
            <a:spLocks/>
          </p:cNvSpPr>
          <p:nvPr/>
        </p:nvSpPr>
        <p:spPr>
          <a:xfrm>
            <a:off x="755576" y="5949280"/>
            <a:ext cx="3528392" cy="792088"/>
          </a:xfrm>
          <a:prstGeom prst="rect">
            <a:avLst/>
          </a:prstGeom>
        </p:spPr>
        <p:txBody>
          <a:bodyPr vert="horz" lIns="91440" tIns="45720" rIns="91440" bIns="45720" rtlCol="0" anchor="ctr">
            <a:noAutofit/>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pt-BR" sz="3200" b="1" i="0" u="none" strike="noStrike" kern="1200" cap="none" spc="0" normalizeH="0" baseline="0" noProof="0" dirty="0" smtClean="0">
                <a:ln>
                  <a:noFill/>
                </a:ln>
                <a:solidFill>
                  <a:srgbClr val="C00000"/>
                </a:solidFill>
                <a:effectLst/>
                <a:uLnTx/>
                <a:uFillTx/>
                <a:latin typeface="Arial" pitchFamily="34" charset="0"/>
                <a:ea typeface="Times New Roman" pitchFamily="18" charset="0"/>
                <a:cs typeface="Arial" pitchFamily="34" charset="0"/>
              </a:rPr>
              <a:t>Retira Elemento</a:t>
            </a:r>
            <a:endParaRPr kumimoji="0" lang="pt-BR" sz="3200" b="0"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620688"/>
            <a:ext cx="8136904" cy="792088"/>
          </a:xfrm>
        </p:spPr>
        <p:txBody>
          <a:bodyPr>
            <a:normAutofit/>
          </a:bodyPr>
          <a:lstStyle/>
          <a:p>
            <a:pPr algn="r"/>
            <a:r>
              <a:rPr lang="pt-BR" sz="3200" b="1" dirty="0" smtClean="0">
                <a:solidFill>
                  <a:srgbClr val="C00000"/>
                </a:solidFill>
              </a:rPr>
              <a:t>Caso 2: X no Inicio da Lista</a:t>
            </a:r>
            <a:endParaRPr lang="pt-BR" sz="3200" dirty="0">
              <a:solidFill>
                <a:srgbClr val="C00000"/>
              </a:solidFill>
            </a:endParaRPr>
          </a:p>
        </p:txBody>
      </p:sp>
      <p:pic>
        <p:nvPicPr>
          <p:cNvPr id="39938" name="Picture 2"/>
          <p:cNvPicPr>
            <a:picLocks noChangeAspect="1" noChangeArrowheads="1"/>
          </p:cNvPicPr>
          <p:nvPr/>
        </p:nvPicPr>
        <p:blipFill>
          <a:blip r:embed="rId2" cstate="print"/>
          <a:srcRect/>
          <a:stretch>
            <a:fillRect/>
          </a:stretch>
        </p:blipFill>
        <p:spPr bwMode="auto">
          <a:xfrm>
            <a:off x="629419" y="1556792"/>
            <a:ext cx="8047037" cy="4352925"/>
          </a:xfrm>
          <a:prstGeom prst="rect">
            <a:avLst/>
          </a:prstGeom>
          <a:noFill/>
          <a:ln w="9525">
            <a:noFill/>
            <a:miter lim="800000"/>
            <a:headEnd/>
            <a:tailEnd/>
          </a:ln>
        </p:spPr>
      </p:pic>
      <p:sp>
        <p:nvSpPr>
          <p:cNvPr id="4" name="Título 1"/>
          <p:cNvSpPr txBox="1">
            <a:spLocks/>
          </p:cNvSpPr>
          <p:nvPr/>
        </p:nvSpPr>
        <p:spPr>
          <a:xfrm>
            <a:off x="755576" y="5949280"/>
            <a:ext cx="3528392" cy="792088"/>
          </a:xfrm>
          <a:prstGeom prst="rect">
            <a:avLst/>
          </a:prstGeom>
        </p:spPr>
        <p:txBody>
          <a:bodyPr vert="horz" lIns="91440" tIns="45720" rIns="91440" bIns="45720" rtlCol="0" anchor="ctr">
            <a:noAutofit/>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pt-BR" sz="3200" b="1" i="0" u="none" strike="noStrike" kern="1200" cap="none" spc="0" normalizeH="0" baseline="0" noProof="0" dirty="0" smtClean="0">
                <a:ln>
                  <a:noFill/>
                </a:ln>
                <a:solidFill>
                  <a:srgbClr val="C00000"/>
                </a:solidFill>
                <a:effectLst/>
                <a:uLnTx/>
                <a:uFillTx/>
                <a:latin typeface="Arial" pitchFamily="34" charset="0"/>
                <a:ea typeface="Times New Roman" pitchFamily="18" charset="0"/>
                <a:cs typeface="Arial" pitchFamily="34" charset="0"/>
              </a:rPr>
              <a:t>Retira Elemento</a:t>
            </a:r>
            <a:endParaRPr kumimoji="0" lang="pt-BR" sz="3200" b="0"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76672"/>
            <a:ext cx="8136904" cy="792088"/>
          </a:xfrm>
        </p:spPr>
        <p:txBody>
          <a:bodyPr>
            <a:normAutofit fontScale="90000"/>
          </a:bodyPr>
          <a:lstStyle/>
          <a:p>
            <a:pPr algn="r"/>
            <a:r>
              <a:rPr lang="pt-BR" sz="3200" b="1" dirty="0" smtClean="0">
                <a:solidFill>
                  <a:srgbClr val="C00000"/>
                </a:solidFill>
              </a:rPr>
              <a:t>Caso 2': X como Único Elemento da Lista</a:t>
            </a:r>
            <a:endParaRPr lang="pt-BR" sz="3200" dirty="0">
              <a:solidFill>
                <a:srgbClr val="C00000"/>
              </a:solidFill>
            </a:endParaRPr>
          </a:p>
        </p:txBody>
      </p:sp>
      <p:pic>
        <p:nvPicPr>
          <p:cNvPr id="40962" name="Picture 2"/>
          <p:cNvPicPr>
            <a:picLocks noChangeAspect="1" noChangeArrowheads="1"/>
          </p:cNvPicPr>
          <p:nvPr/>
        </p:nvPicPr>
        <p:blipFill>
          <a:blip r:embed="rId2" cstate="print"/>
          <a:srcRect/>
          <a:stretch>
            <a:fillRect/>
          </a:stretch>
        </p:blipFill>
        <p:spPr bwMode="auto">
          <a:xfrm>
            <a:off x="683568" y="1524347"/>
            <a:ext cx="8018463" cy="4352925"/>
          </a:xfrm>
          <a:prstGeom prst="rect">
            <a:avLst/>
          </a:prstGeom>
          <a:noFill/>
          <a:ln w="9525">
            <a:noFill/>
            <a:miter lim="800000"/>
            <a:headEnd/>
            <a:tailEnd/>
          </a:ln>
        </p:spPr>
      </p:pic>
      <p:sp>
        <p:nvSpPr>
          <p:cNvPr id="5" name="Título 1"/>
          <p:cNvSpPr txBox="1">
            <a:spLocks/>
          </p:cNvSpPr>
          <p:nvPr/>
        </p:nvSpPr>
        <p:spPr>
          <a:xfrm>
            <a:off x="755576" y="5949280"/>
            <a:ext cx="3528392" cy="792088"/>
          </a:xfrm>
          <a:prstGeom prst="rect">
            <a:avLst/>
          </a:prstGeom>
        </p:spPr>
        <p:txBody>
          <a:bodyPr vert="horz" lIns="91440" tIns="45720" rIns="91440" bIns="45720" rtlCol="0" anchor="ctr">
            <a:noAutofit/>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pt-BR" sz="3200" b="1" i="0" u="none" strike="noStrike" kern="1200" cap="none" spc="0" normalizeH="0" baseline="0" noProof="0" dirty="0" smtClean="0">
                <a:ln>
                  <a:noFill/>
                </a:ln>
                <a:solidFill>
                  <a:srgbClr val="C00000"/>
                </a:solidFill>
                <a:effectLst/>
                <a:uLnTx/>
                <a:uFillTx/>
                <a:latin typeface="Arial" pitchFamily="34" charset="0"/>
                <a:ea typeface="Times New Roman" pitchFamily="18" charset="0"/>
                <a:cs typeface="Arial" pitchFamily="34" charset="0"/>
              </a:rPr>
              <a:t>Retira Elemento</a:t>
            </a:r>
            <a:endParaRPr kumimoji="0" lang="pt-BR" sz="3200" b="0"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2276872"/>
            <a:ext cx="8229600" cy="4392488"/>
          </a:xfrm>
        </p:spPr>
        <p:txBody>
          <a:bodyPr>
            <a:noAutofit/>
          </a:bodyPr>
          <a:lstStyle/>
          <a:p>
            <a:pPr lvl="0"/>
            <a:r>
              <a:rPr lang="pt-BR" sz="2400" dirty="0" smtClean="0"/>
              <a:t>Entender o que é e para que serve uma estrutura do tipo Lista Cadastral;</a:t>
            </a:r>
          </a:p>
          <a:p>
            <a:pPr lvl="0"/>
            <a:r>
              <a:rPr lang="pt-BR" sz="2400" dirty="0" smtClean="0"/>
              <a:t>Desenvolver habilidade para manipular Listas Cadastrais através de seus operadores primitivos;</a:t>
            </a:r>
          </a:p>
          <a:p>
            <a:pPr lvl="0"/>
            <a:r>
              <a:rPr lang="pt-BR" sz="2400" dirty="0" smtClean="0"/>
              <a:t>Ganhar experiência na elaboração de algoritmos sobre listas encadeadas, implementando Listas Cadastrais como listas encadeadas ordenadas, listas não ordenadas, listas circulares, listas com elementos repetidos e outras variações;</a:t>
            </a:r>
          </a:p>
          <a:p>
            <a:pPr lvl="0"/>
            <a:r>
              <a:rPr lang="pt-BR" sz="2400" dirty="0" smtClean="0"/>
              <a:t>Iniciar o desenvolvimento do seu jogo referente ao Desafio 3. </a:t>
            </a:r>
            <a:endParaRPr lang="pt-BR" sz="2400" dirty="0"/>
          </a:p>
        </p:txBody>
      </p:sp>
      <p:sp>
        <p:nvSpPr>
          <p:cNvPr id="1945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19459" name="Picture 3"/>
          <p:cNvPicPr>
            <a:picLocks noChangeAspect="1" noChangeArrowheads="1"/>
          </p:cNvPicPr>
          <p:nvPr/>
        </p:nvPicPr>
        <p:blipFill>
          <a:blip r:embed="rId2" cstate="print"/>
          <a:srcRect/>
          <a:stretch>
            <a:fillRect/>
          </a:stretch>
        </p:blipFill>
        <p:spPr bwMode="auto">
          <a:xfrm>
            <a:off x="683568" y="260648"/>
            <a:ext cx="2136886" cy="1944216"/>
          </a:xfrm>
          <a:prstGeom prst="rect">
            <a:avLst/>
          </a:prstGeom>
          <a:noFill/>
          <a:ln w="9525">
            <a:noFill/>
            <a:miter lim="800000"/>
            <a:headEnd/>
            <a:tailEnd/>
          </a:ln>
        </p:spPr>
      </p:pic>
      <p:sp>
        <p:nvSpPr>
          <p:cNvPr id="2" name="Título 1"/>
          <p:cNvSpPr>
            <a:spLocks noGrp="1"/>
          </p:cNvSpPr>
          <p:nvPr>
            <p:ph type="title"/>
          </p:nvPr>
        </p:nvSpPr>
        <p:spPr>
          <a:xfrm>
            <a:off x="2627784" y="44624"/>
            <a:ext cx="6120680" cy="1728192"/>
          </a:xfrm>
        </p:spPr>
        <p:txBody>
          <a:bodyPr>
            <a:normAutofit/>
          </a:bodyPr>
          <a:lstStyle/>
          <a:p>
            <a:pPr lvl="0" algn="r"/>
            <a:r>
              <a:rPr lang="pt-BR" b="1" dirty="0">
                <a:solidFill>
                  <a:srgbClr val="C00000"/>
                </a:solidFill>
              </a:rPr>
              <a:t>Seus Objetivos neste </a:t>
            </a:r>
            <a:r>
              <a:rPr lang="pt-BR" b="1" dirty="0" smtClean="0">
                <a:solidFill>
                  <a:srgbClr val="C00000"/>
                </a:solidFill>
              </a:rPr>
              <a:t>Capítulo</a:t>
            </a:r>
            <a:endParaRPr lang="pt-BR" dirty="0">
              <a:solidFill>
                <a:srgbClr val="C0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548680"/>
            <a:ext cx="8136904" cy="864096"/>
          </a:xfrm>
        </p:spPr>
        <p:txBody>
          <a:bodyPr>
            <a:normAutofit fontScale="90000"/>
          </a:bodyPr>
          <a:lstStyle/>
          <a:p>
            <a:pPr algn="r"/>
            <a:r>
              <a:rPr lang="pt-BR" sz="3200" b="1" dirty="0" smtClean="0">
                <a:solidFill>
                  <a:srgbClr val="C00000"/>
                </a:solidFill>
              </a:rPr>
              <a:t>Casos 3 e 3': Encontra Y &gt; X no Meio da Lista e Encontra Y &gt; X no Início da Lista</a:t>
            </a:r>
            <a:endParaRPr lang="pt-BR" sz="3200" dirty="0">
              <a:solidFill>
                <a:srgbClr val="C00000"/>
              </a:solidFill>
            </a:endParaRPr>
          </a:p>
        </p:txBody>
      </p:sp>
      <p:pic>
        <p:nvPicPr>
          <p:cNvPr id="41986" name="Picture 2"/>
          <p:cNvPicPr>
            <a:picLocks noChangeAspect="1" noChangeArrowheads="1"/>
          </p:cNvPicPr>
          <p:nvPr/>
        </p:nvPicPr>
        <p:blipFill>
          <a:blip r:embed="rId2" cstate="print"/>
          <a:srcRect/>
          <a:stretch>
            <a:fillRect/>
          </a:stretch>
        </p:blipFill>
        <p:spPr bwMode="auto">
          <a:xfrm>
            <a:off x="683568" y="1628800"/>
            <a:ext cx="8018463" cy="4295775"/>
          </a:xfrm>
          <a:prstGeom prst="rect">
            <a:avLst/>
          </a:prstGeom>
          <a:noFill/>
          <a:ln w="9525">
            <a:noFill/>
            <a:miter lim="800000"/>
            <a:headEnd/>
            <a:tailEnd/>
          </a:ln>
        </p:spPr>
      </p:pic>
      <p:sp>
        <p:nvSpPr>
          <p:cNvPr id="5" name="Título 1"/>
          <p:cNvSpPr txBox="1">
            <a:spLocks/>
          </p:cNvSpPr>
          <p:nvPr/>
        </p:nvSpPr>
        <p:spPr>
          <a:xfrm>
            <a:off x="755576" y="5949280"/>
            <a:ext cx="3528392" cy="792088"/>
          </a:xfrm>
          <a:prstGeom prst="rect">
            <a:avLst/>
          </a:prstGeom>
        </p:spPr>
        <p:txBody>
          <a:bodyPr vert="horz" lIns="91440" tIns="45720" rIns="91440" bIns="45720" rtlCol="0" anchor="ctr">
            <a:noAutofit/>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pt-BR" sz="2900" b="1" i="0" u="none" strike="noStrike" kern="1200" cap="none" spc="0" normalizeH="0" baseline="0" noProof="0" dirty="0" smtClean="0">
                <a:ln>
                  <a:noFill/>
                </a:ln>
                <a:solidFill>
                  <a:srgbClr val="C00000"/>
                </a:solidFill>
                <a:effectLst/>
                <a:uLnTx/>
                <a:uFillTx/>
                <a:latin typeface="Arial" pitchFamily="34" charset="0"/>
                <a:ea typeface="Times New Roman" pitchFamily="18" charset="0"/>
                <a:cs typeface="Arial" pitchFamily="34" charset="0"/>
              </a:rPr>
              <a:t>Retira Elemento</a:t>
            </a:r>
            <a:endParaRPr kumimoji="0" lang="pt-BR" sz="2900" b="0"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764704"/>
            <a:ext cx="8136904" cy="864096"/>
          </a:xfrm>
        </p:spPr>
        <p:txBody>
          <a:bodyPr>
            <a:normAutofit fontScale="90000"/>
          </a:bodyPr>
          <a:lstStyle/>
          <a:p>
            <a:pPr algn="r"/>
            <a:r>
              <a:rPr lang="pt-BR" sz="2800" b="1" dirty="0" smtClean="0">
                <a:solidFill>
                  <a:srgbClr val="C00000"/>
                </a:solidFill>
              </a:rPr>
              <a:t>Caso 4: X Maior que Todos da Lista e</a:t>
            </a:r>
            <a:br>
              <a:rPr lang="pt-BR" sz="2800" b="1" dirty="0" smtClean="0">
                <a:solidFill>
                  <a:srgbClr val="C00000"/>
                </a:solidFill>
              </a:rPr>
            </a:br>
            <a:r>
              <a:rPr lang="pt-BR" sz="2800" b="1" dirty="0" smtClean="0">
                <a:solidFill>
                  <a:srgbClr val="C00000"/>
                </a:solidFill>
              </a:rPr>
              <a:t>Caso 5: Lista vazia</a:t>
            </a:r>
            <a:endParaRPr lang="pt-BR" sz="3200" dirty="0">
              <a:solidFill>
                <a:srgbClr val="C00000"/>
              </a:solidFill>
            </a:endParaRPr>
          </a:p>
        </p:txBody>
      </p:sp>
      <p:pic>
        <p:nvPicPr>
          <p:cNvPr id="43010" name="Picture 2"/>
          <p:cNvPicPr>
            <a:picLocks noChangeAspect="1" noChangeArrowheads="1"/>
          </p:cNvPicPr>
          <p:nvPr/>
        </p:nvPicPr>
        <p:blipFill>
          <a:blip r:embed="rId2" cstate="print"/>
          <a:srcRect/>
          <a:stretch>
            <a:fillRect/>
          </a:stretch>
        </p:blipFill>
        <p:spPr bwMode="auto">
          <a:xfrm>
            <a:off x="686569" y="2194148"/>
            <a:ext cx="7989887" cy="3467100"/>
          </a:xfrm>
          <a:prstGeom prst="rect">
            <a:avLst/>
          </a:prstGeom>
          <a:noFill/>
          <a:ln w="9525">
            <a:noFill/>
            <a:miter lim="800000"/>
            <a:headEnd/>
            <a:tailEnd/>
          </a:ln>
        </p:spPr>
      </p:pic>
      <p:sp>
        <p:nvSpPr>
          <p:cNvPr id="5" name="Título 1"/>
          <p:cNvSpPr txBox="1">
            <a:spLocks/>
          </p:cNvSpPr>
          <p:nvPr/>
        </p:nvSpPr>
        <p:spPr>
          <a:xfrm>
            <a:off x="755576" y="5949280"/>
            <a:ext cx="3528392" cy="792088"/>
          </a:xfrm>
          <a:prstGeom prst="rect">
            <a:avLst/>
          </a:prstGeom>
        </p:spPr>
        <p:txBody>
          <a:bodyPr vert="horz" lIns="91440" tIns="45720" rIns="91440" bIns="45720" rtlCol="0" anchor="ctr">
            <a:noAutofit/>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pt-BR" sz="2900" b="1" i="0" u="none" strike="noStrike" kern="1200" cap="none" spc="0" normalizeH="0" baseline="0" noProof="0" dirty="0" smtClean="0">
                <a:ln>
                  <a:noFill/>
                </a:ln>
                <a:solidFill>
                  <a:srgbClr val="C00000"/>
                </a:solidFill>
                <a:effectLst/>
                <a:uLnTx/>
                <a:uFillTx/>
                <a:latin typeface="Arial" pitchFamily="34" charset="0"/>
                <a:ea typeface="Times New Roman" pitchFamily="18" charset="0"/>
                <a:cs typeface="Arial" pitchFamily="34" charset="0"/>
              </a:rPr>
              <a:t>Retira Elemento</a:t>
            </a:r>
            <a:endParaRPr kumimoji="0" lang="pt-BR" sz="2900" b="0"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188640"/>
            <a:ext cx="4176464" cy="1512168"/>
          </a:xfrm>
        </p:spPr>
        <p:txBody>
          <a:bodyPr>
            <a:noAutofit/>
          </a:bodyPr>
          <a:lstStyle/>
          <a:p>
            <a:pPr lvl="0" fontAlgn="base">
              <a:spcAft>
                <a:spcPct val="0"/>
              </a:spcAft>
            </a:pPr>
            <a:r>
              <a:rPr lang="pt-BR" sz="3600" b="1" dirty="0" smtClean="0">
                <a:solidFill>
                  <a:srgbClr val="C00000"/>
                </a:solidFill>
                <a:latin typeface="Arial" pitchFamily="34" charset="0"/>
                <a:ea typeface="Times New Roman" pitchFamily="18" charset="0"/>
                <a:cs typeface="Arial" pitchFamily="34" charset="0"/>
              </a:rPr>
              <a:t>Retira Elemento – Segunda Versão:</a:t>
            </a:r>
            <a:endParaRPr lang="pt-BR" sz="3600" dirty="0" smtClean="0">
              <a:solidFill>
                <a:srgbClr val="C00000"/>
              </a:solidFill>
              <a:latin typeface="Arial" pitchFamily="34" charset="0"/>
              <a:cs typeface="Arial" pitchFamily="34" charset="0"/>
            </a:endParaRPr>
          </a:p>
        </p:txBody>
      </p:sp>
      <p:sp>
        <p:nvSpPr>
          <p:cNvPr id="5" name="Espaço Reservado para Conteúdo 4"/>
          <p:cNvSpPr>
            <a:spLocks noGrp="1"/>
          </p:cNvSpPr>
          <p:nvPr>
            <p:ph idx="1"/>
          </p:nvPr>
        </p:nvSpPr>
        <p:spPr>
          <a:xfrm>
            <a:off x="611560" y="1988839"/>
            <a:ext cx="8136904" cy="4680521"/>
          </a:xfrm>
          <a:solidFill>
            <a:schemeClr val="bg1">
              <a:lumMod val="85000"/>
            </a:schemeClr>
          </a:solidFill>
          <a:ln>
            <a:solidFill>
              <a:schemeClr val="bg1">
                <a:lumMod val="50000"/>
              </a:schemeClr>
            </a:solidFill>
          </a:ln>
        </p:spPr>
        <p:txBody>
          <a:bodyPr>
            <a:normAutofit fontScale="92500" lnSpcReduction="10000"/>
          </a:bodyPr>
          <a:lstStyle/>
          <a:p>
            <a:pPr lvl="0">
              <a:spcBef>
                <a:spcPts val="0"/>
              </a:spcBef>
              <a:spcAft>
                <a:spcPts val="1200"/>
              </a:spcAft>
            </a:pPr>
            <a:r>
              <a:rPr lang="pt-BR" sz="2800" dirty="0" smtClean="0"/>
              <a:t>Passo 1: Definir variáveis temporárias P e Anterior. Anterior começa em </a:t>
            </a:r>
            <a:r>
              <a:rPr lang="pt-BR" sz="2800" dirty="0" err="1" smtClean="0"/>
              <a:t>Null</a:t>
            </a:r>
            <a:r>
              <a:rPr lang="pt-BR" sz="2800" dirty="0" smtClean="0"/>
              <a:t>, P começa em L. Avança Anterior e P até que P chegue ao Nó que contém X, ou a um Nó que contém um valor Y &gt; X, ou ao final da Lista (</a:t>
            </a:r>
            <a:r>
              <a:rPr lang="pt-BR" sz="2800" dirty="0" err="1" smtClean="0"/>
              <a:t>Null</a:t>
            </a:r>
            <a:r>
              <a:rPr lang="pt-BR" sz="2800" dirty="0" smtClean="0"/>
              <a:t>). Anterior avança sempre uma posição atrás de P.</a:t>
            </a:r>
          </a:p>
          <a:p>
            <a:pPr lvl="0"/>
            <a:r>
              <a:rPr lang="pt-BR" sz="2800" dirty="0" smtClean="0"/>
              <a:t>Passo 2: Com base na posição de Anterior e P, e com base no valor armazenado no Nó apontado por P (caso P for diferente de </a:t>
            </a:r>
            <a:r>
              <a:rPr lang="pt-BR" sz="2800" dirty="0" err="1" smtClean="0"/>
              <a:t>Null</a:t>
            </a:r>
            <a:r>
              <a:rPr lang="pt-BR" sz="2800" dirty="0" smtClean="0"/>
              <a:t>), identificar o caso (Caso 1, Caso 1', Caso 2, Caso 2', Caso 3, Caso 3', Caso 4 ou Caso 5) e executar as ações necessárias.</a:t>
            </a:r>
            <a:endParaRPr lang="pt-BR" sz="2800" dirty="0" smtClean="0">
              <a:latin typeface="Arial" pitchFamily="34" charset="0"/>
              <a:cs typeface="Arial" pitchFamily="34" charset="0"/>
            </a:endParaRPr>
          </a:p>
          <a:p>
            <a:endParaRPr lang="pt-BR" dirty="0"/>
          </a:p>
        </p:txBody>
      </p:sp>
      <p:pic>
        <p:nvPicPr>
          <p:cNvPr id="44034" name="Picture 2"/>
          <p:cNvPicPr>
            <a:picLocks noChangeAspect="1" noChangeArrowheads="1"/>
          </p:cNvPicPr>
          <p:nvPr/>
        </p:nvPicPr>
        <p:blipFill>
          <a:blip r:embed="rId2" cstate="print"/>
          <a:srcRect/>
          <a:stretch>
            <a:fillRect/>
          </a:stretch>
        </p:blipFill>
        <p:spPr bwMode="auto">
          <a:xfrm>
            <a:off x="4932040" y="141258"/>
            <a:ext cx="3926210" cy="163155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1115616" y="3501008"/>
            <a:ext cx="7704856" cy="2492990"/>
          </a:xfrm>
          <a:prstGeom prst="rect">
            <a:avLst/>
          </a:prstGeom>
          <a:solidFill>
            <a:schemeClr val="bg1">
              <a:lumMod val="85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BR" sz="2400" b="1" dirty="0" smtClean="0"/>
              <a:t>Retira</a:t>
            </a:r>
            <a:r>
              <a:rPr lang="pt-BR" sz="2400" dirty="0" smtClean="0"/>
              <a:t> (parâmetro por referência </a:t>
            </a:r>
            <a:r>
              <a:rPr lang="pt-BR" sz="2400" b="1" dirty="0" smtClean="0"/>
              <a:t>L</a:t>
            </a:r>
            <a:r>
              <a:rPr lang="pt-BR" sz="2400" dirty="0" smtClean="0"/>
              <a:t> do tipo Lista, parâmetro </a:t>
            </a:r>
            <a:r>
              <a:rPr lang="pt-BR" sz="2400" b="1" dirty="0" smtClean="0"/>
              <a:t>X</a:t>
            </a:r>
            <a:r>
              <a:rPr lang="pt-BR" sz="2400" dirty="0" smtClean="0"/>
              <a:t> do tipo </a:t>
            </a:r>
            <a:r>
              <a:rPr lang="pt-BR" sz="2400" dirty="0" err="1" smtClean="0"/>
              <a:t>Char</a:t>
            </a:r>
            <a:r>
              <a:rPr lang="pt-BR" sz="2400" dirty="0" smtClean="0"/>
              <a:t>, parâmetro por referência </a:t>
            </a:r>
            <a:r>
              <a:rPr lang="pt-BR" sz="2400" b="1" dirty="0" smtClean="0"/>
              <a:t>Ok</a:t>
            </a:r>
            <a:r>
              <a:rPr lang="pt-BR" sz="2400" dirty="0" smtClean="0"/>
              <a:t> do tipo </a:t>
            </a:r>
            <a:r>
              <a:rPr lang="pt-BR" sz="2400" dirty="0" err="1" smtClean="0"/>
              <a:t>Boolean</a:t>
            </a:r>
            <a:r>
              <a:rPr lang="pt-BR" sz="2400" dirty="0" smtClean="0"/>
              <a:t>);</a:t>
            </a:r>
          </a:p>
          <a:p>
            <a:endParaRPr lang="pt-BR" sz="1200" dirty="0" smtClean="0"/>
          </a:p>
          <a:p>
            <a:r>
              <a:rPr lang="pt-BR" sz="2400" dirty="0" smtClean="0">
                <a:solidFill>
                  <a:srgbClr val="FF0000"/>
                </a:solidFill>
              </a:rPr>
              <a:t>/* Caso X for encontrado na Lista L, retira X da Lista e Ok retorna Verdadeiro. Se X não estiver na Lista L, não retira nenhum elemento, e Ok retorna o valor Falso */</a:t>
            </a:r>
            <a:endParaRPr lang="pt-BR" sz="2400" dirty="0">
              <a:solidFill>
                <a:srgbClr val="FF0000"/>
              </a:solidFill>
            </a:endParaRPr>
          </a:p>
        </p:txBody>
      </p:sp>
      <p:pic>
        <p:nvPicPr>
          <p:cNvPr id="5" name="Picture 3"/>
          <p:cNvPicPr>
            <a:picLocks noChangeAspect="1" noChangeArrowheads="1"/>
          </p:cNvPicPr>
          <p:nvPr/>
        </p:nvPicPr>
        <p:blipFill>
          <a:blip r:embed="rId2" cstate="print"/>
          <a:srcRect/>
          <a:stretch>
            <a:fillRect/>
          </a:stretch>
        </p:blipFill>
        <p:spPr bwMode="auto">
          <a:xfrm>
            <a:off x="7223322" y="188640"/>
            <a:ext cx="1741166" cy="1584176"/>
          </a:xfrm>
          <a:prstGeom prst="rect">
            <a:avLst/>
          </a:prstGeom>
          <a:noFill/>
          <a:ln w="9525">
            <a:noFill/>
            <a:miter lim="800000"/>
            <a:headEnd/>
            <a:tailEnd/>
          </a:ln>
        </p:spPr>
      </p:pic>
      <p:sp>
        <p:nvSpPr>
          <p:cNvPr id="4" name="Título 3"/>
          <p:cNvSpPr>
            <a:spLocks noGrp="1"/>
          </p:cNvSpPr>
          <p:nvPr>
            <p:ph type="title"/>
          </p:nvPr>
        </p:nvSpPr>
        <p:spPr>
          <a:xfrm>
            <a:off x="457200" y="764704"/>
            <a:ext cx="6419056" cy="2448272"/>
          </a:xfrm>
        </p:spPr>
        <p:txBody>
          <a:bodyPr>
            <a:normAutofit/>
          </a:bodyPr>
          <a:lstStyle/>
          <a:p>
            <a:pPr algn="l"/>
            <a:r>
              <a:rPr lang="pt-BR" sz="3600" b="1" dirty="0" smtClean="0"/>
              <a:t>Exercício 6.5 Retira Elemento de Lista Cadastral Implementada como Lista Encadeada Ordenada</a:t>
            </a:r>
            <a:endParaRPr lang="pt-BR" sz="3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611560" y="183123"/>
            <a:ext cx="8208912" cy="6463308"/>
          </a:xfrm>
          <a:prstGeom prst="rect">
            <a:avLst/>
          </a:prstGeom>
          <a:solidFill>
            <a:srgbClr val="D9D9D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BR" sz="2000" b="1" dirty="0" smtClean="0">
                <a:latin typeface="Arial Narrow" pitchFamily="34" charset="0"/>
              </a:rPr>
              <a:t>Retira</a:t>
            </a:r>
            <a:r>
              <a:rPr lang="pt-BR" sz="2000" dirty="0" smtClean="0">
                <a:latin typeface="Arial Narrow" pitchFamily="34" charset="0"/>
              </a:rPr>
              <a:t> (parâmetro por referência </a:t>
            </a:r>
            <a:r>
              <a:rPr lang="pt-BR" sz="2000" b="1" dirty="0" smtClean="0">
                <a:latin typeface="Arial Narrow" pitchFamily="34" charset="0"/>
              </a:rPr>
              <a:t>L</a:t>
            </a:r>
            <a:r>
              <a:rPr lang="pt-BR" sz="2000" dirty="0" smtClean="0">
                <a:latin typeface="Arial Narrow" pitchFamily="34" charset="0"/>
              </a:rPr>
              <a:t> do tipo Lista, parâmetro </a:t>
            </a:r>
            <a:r>
              <a:rPr lang="pt-BR" sz="2000" b="1" dirty="0" smtClean="0">
                <a:latin typeface="Arial Narrow" pitchFamily="34" charset="0"/>
              </a:rPr>
              <a:t>X</a:t>
            </a:r>
            <a:r>
              <a:rPr lang="pt-BR" sz="2000" dirty="0" smtClean="0">
                <a:latin typeface="Arial Narrow" pitchFamily="34" charset="0"/>
              </a:rPr>
              <a:t> do tipo </a:t>
            </a:r>
            <a:r>
              <a:rPr lang="pt-BR" sz="2000" dirty="0" err="1" smtClean="0">
                <a:latin typeface="Arial Narrow" pitchFamily="34" charset="0"/>
              </a:rPr>
              <a:t>Char</a:t>
            </a:r>
            <a:r>
              <a:rPr lang="pt-BR" sz="2000" dirty="0" smtClean="0">
                <a:latin typeface="Arial Narrow" pitchFamily="34" charset="0"/>
              </a:rPr>
              <a:t>, parâmetro por referência </a:t>
            </a:r>
            <a:r>
              <a:rPr lang="pt-BR" sz="2000" b="1" dirty="0" smtClean="0">
                <a:latin typeface="Arial Narrow" pitchFamily="34" charset="0"/>
              </a:rPr>
              <a:t>Ok</a:t>
            </a:r>
            <a:r>
              <a:rPr lang="pt-BR" sz="2000" dirty="0" smtClean="0">
                <a:latin typeface="Arial Narrow" pitchFamily="34" charset="0"/>
              </a:rPr>
              <a:t> do tipo </a:t>
            </a:r>
            <a:r>
              <a:rPr lang="pt-BR" sz="2000" dirty="0" err="1" smtClean="0">
                <a:latin typeface="Arial Narrow" pitchFamily="34" charset="0"/>
              </a:rPr>
              <a:t>Boolean</a:t>
            </a:r>
            <a:r>
              <a:rPr lang="pt-BR" sz="2000" dirty="0" smtClean="0">
                <a:latin typeface="Arial Narrow" pitchFamily="34" charset="0"/>
              </a:rPr>
              <a:t>) {</a:t>
            </a:r>
          </a:p>
          <a:p>
            <a:r>
              <a:rPr lang="pt-BR" dirty="0" smtClean="0">
                <a:latin typeface="Arial Narrow" pitchFamily="34" charset="0"/>
              </a:rPr>
              <a:t>  </a:t>
            </a:r>
          </a:p>
          <a:p>
            <a:r>
              <a:rPr lang="pt-BR" dirty="0" smtClean="0">
                <a:latin typeface="Arial Narrow" pitchFamily="34" charset="0"/>
              </a:rPr>
              <a:t>Variáveis P, Anterior do tipo </a:t>
            </a:r>
            <a:r>
              <a:rPr lang="pt-BR" dirty="0" err="1" smtClean="0">
                <a:latin typeface="Arial Narrow" pitchFamily="34" charset="0"/>
              </a:rPr>
              <a:t>NodePtr</a:t>
            </a:r>
            <a:r>
              <a:rPr lang="pt-BR" dirty="0" smtClean="0">
                <a:latin typeface="Arial Narrow" pitchFamily="34" charset="0"/>
              </a:rPr>
              <a:t>; 	</a:t>
            </a:r>
            <a:r>
              <a:rPr lang="pt-BR" dirty="0" smtClean="0">
                <a:solidFill>
                  <a:srgbClr val="FF0000"/>
                </a:solidFill>
                <a:latin typeface="Arial Narrow" pitchFamily="34" charset="0"/>
              </a:rPr>
              <a:t>// Tipo </a:t>
            </a:r>
            <a:r>
              <a:rPr lang="pt-BR" dirty="0" err="1" smtClean="0">
                <a:solidFill>
                  <a:srgbClr val="FF0000"/>
                </a:solidFill>
                <a:latin typeface="Arial Narrow" pitchFamily="34" charset="0"/>
              </a:rPr>
              <a:t>NodePtr</a:t>
            </a:r>
            <a:r>
              <a:rPr lang="pt-BR" dirty="0" smtClean="0">
                <a:solidFill>
                  <a:srgbClr val="FF0000"/>
                </a:solidFill>
                <a:latin typeface="Arial Narrow" pitchFamily="34" charset="0"/>
              </a:rPr>
              <a:t> = ponteiro para Nó</a:t>
            </a:r>
          </a:p>
          <a:p>
            <a:r>
              <a:rPr lang="pt-BR" dirty="0" smtClean="0">
                <a:latin typeface="Arial Narrow" pitchFamily="34" charset="0"/>
              </a:rPr>
              <a:t>Variável </a:t>
            </a:r>
            <a:r>
              <a:rPr lang="pt-BR" dirty="0" err="1" smtClean="0">
                <a:latin typeface="Arial Narrow" pitchFamily="34" charset="0"/>
              </a:rPr>
              <a:t>AchouX</a:t>
            </a:r>
            <a:r>
              <a:rPr lang="pt-BR" dirty="0" smtClean="0">
                <a:latin typeface="Arial Narrow" pitchFamily="34" charset="0"/>
              </a:rPr>
              <a:t> do tipo </a:t>
            </a:r>
            <a:r>
              <a:rPr lang="pt-BR" dirty="0" err="1" smtClean="0">
                <a:latin typeface="Arial Narrow" pitchFamily="34" charset="0"/>
              </a:rPr>
              <a:t>Boolean</a:t>
            </a:r>
            <a:r>
              <a:rPr lang="pt-BR" dirty="0" smtClean="0">
                <a:latin typeface="Arial Narrow" pitchFamily="34" charset="0"/>
              </a:rPr>
              <a:t>;</a:t>
            </a:r>
          </a:p>
          <a:p>
            <a:r>
              <a:rPr lang="pt-BR" dirty="0" smtClean="0">
                <a:latin typeface="Arial Narrow" pitchFamily="34" charset="0"/>
              </a:rPr>
              <a:t> </a:t>
            </a:r>
          </a:p>
          <a:p>
            <a:r>
              <a:rPr lang="pt-BR" b="1" dirty="0" err="1" smtClean="0">
                <a:latin typeface="Arial Narrow" pitchFamily="34" charset="0"/>
              </a:rPr>
              <a:t>ProcuraX</a:t>
            </a:r>
            <a:r>
              <a:rPr lang="pt-BR" dirty="0" smtClean="0">
                <a:latin typeface="Arial Narrow" pitchFamily="34" charset="0"/>
              </a:rPr>
              <a:t> (L, X, P, Anterior, </a:t>
            </a:r>
            <a:r>
              <a:rPr lang="pt-BR" dirty="0" err="1" smtClean="0">
                <a:latin typeface="Arial Narrow" pitchFamily="34" charset="0"/>
              </a:rPr>
              <a:t>AchouX</a:t>
            </a:r>
            <a:r>
              <a:rPr lang="pt-BR" dirty="0" smtClean="0">
                <a:latin typeface="Arial Narrow" pitchFamily="34" charset="0"/>
              </a:rPr>
              <a:t>); 	</a:t>
            </a:r>
            <a:r>
              <a:rPr lang="pt-BR" dirty="0" smtClean="0">
                <a:solidFill>
                  <a:srgbClr val="FF0000"/>
                </a:solidFill>
                <a:latin typeface="Arial Narrow" pitchFamily="34" charset="0"/>
              </a:rPr>
              <a:t>/*  </a:t>
            </a:r>
            <a:r>
              <a:rPr lang="pt-BR" dirty="0" err="1" smtClean="0">
                <a:solidFill>
                  <a:srgbClr val="FF0000"/>
                </a:solidFill>
                <a:latin typeface="Arial Narrow" pitchFamily="34" charset="0"/>
              </a:rPr>
              <a:t>ProcuraX</a:t>
            </a:r>
            <a:r>
              <a:rPr lang="pt-BR" dirty="0" smtClean="0">
                <a:solidFill>
                  <a:srgbClr val="FF0000"/>
                </a:solidFill>
                <a:latin typeface="Arial Narrow" pitchFamily="34" charset="0"/>
              </a:rPr>
              <a:t>: executa o passo 1 */ </a:t>
            </a:r>
          </a:p>
          <a:p>
            <a:r>
              <a:rPr lang="pt-BR" dirty="0" smtClean="0">
                <a:latin typeface="Arial Narrow" pitchFamily="34" charset="0"/>
              </a:rPr>
              <a:t> </a:t>
            </a:r>
          </a:p>
          <a:p>
            <a:r>
              <a:rPr lang="pt-BR" dirty="0" smtClean="0">
                <a:solidFill>
                  <a:srgbClr val="FF0000"/>
                </a:solidFill>
                <a:latin typeface="Arial Narrow" pitchFamily="34" charset="0"/>
              </a:rPr>
              <a:t>/* Passo 2: se encontrou X, remover da Lista o Nó que contém X */</a:t>
            </a:r>
          </a:p>
          <a:p>
            <a:r>
              <a:rPr lang="pt-BR" dirty="0" smtClean="0">
                <a:latin typeface="Arial Narrow" pitchFamily="34" charset="0"/>
              </a:rPr>
              <a:t>Se (</a:t>
            </a:r>
            <a:r>
              <a:rPr lang="pt-BR" dirty="0" err="1" smtClean="0">
                <a:latin typeface="Arial Narrow" pitchFamily="34" charset="0"/>
              </a:rPr>
              <a:t>AchouX</a:t>
            </a:r>
            <a:r>
              <a:rPr lang="pt-BR" dirty="0" smtClean="0">
                <a:latin typeface="Arial Narrow" pitchFamily="34" charset="0"/>
              </a:rPr>
              <a:t> == Verdadeiro)		</a:t>
            </a:r>
            <a:r>
              <a:rPr lang="pt-BR" dirty="0" smtClean="0">
                <a:solidFill>
                  <a:srgbClr val="FF0000"/>
                </a:solidFill>
                <a:latin typeface="Arial Narrow" pitchFamily="34" charset="0"/>
              </a:rPr>
              <a:t>// se X foi encontrado na Lista</a:t>
            </a:r>
          </a:p>
          <a:p>
            <a:r>
              <a:rPr lang="pt-BR" dirty="0" smtClean="0">
                <a:latin typeface="Arial Narrow" pitchFamily="34" charset="0"/>
              </a:rPr>
              <a:t>Então {	Se (P != L)			</a:t>
            </a:r>
            <a:r>
              <a:rPr lang="pt-BR" dirty="0" smtClean="0">
                <a:solidFill>
                  <a:srgbClr val="FF0000"/>
                </a:solidFill>
                <a:latin typeface="Arial Narrow" pitchFamily="34" charset="0"/>
              </a:rPr>
              <a:t>// se X não estiver no primeiro Nó da Lista</a:t>
            </a:r>
          </a:p>
          <a:p>
            <a:r>
              <a:rPr lang="pt-BR" dirty="0" smtClean="0">
                <a:latin typeface="Arial Narrow" pitchFamily="34" charset="0"/>
              </a:rPr>
              <a:t>	Então {	Anterior→</a:t>
            </a:r>
            <a:r>
              <a:rPr lang="pt-BR" dirty="0" err="1" smtClean="0">
                <a:latin typeface="Arial Narrow" pitchFamily="34" charset="0"/>
              </a:rPr>
              <a:t>Next</a:t>
            </a:r>
            <a:r>
              <a:rPr lang="pt-BR" dirty="0" smtClean="0">
                <a:latin typeface="Arial Narrow" pitchFamily="34" charset="0"/>
              </a:rPr>
              <a:t> = P→</a:t>
            </a:r>
            <a:r>
              <a:rPr lang="pt-BR" dirty="0" err="1" smtClean="0">
                <a:latin typeface="Arial Narrow" pitchFamily="34" charset="0"/>
              </a:rPr>
              <a:t>Next</a:t>
            </a:r>
            <a:r>
              <a:rPr lang="pt-BR" dirty="0" smtClean="0">
                <a:latin typeface="Arial Narrow" pitchFamily="34" charset="0"/>
              </a:rPr>
              <a:t>; </a:t>
            </a:r>
            <a:r>
              <a:rPr lang="pt-BR" dirty="0" smtClean="0">
                <a:solidFill>
                  <a:srgbClr val="FF0000"/>
                </a:solidFill>
                <a:latin typeface="Arial Narrow" pitchFamily="34" charset="0"/>
              </a:rPr>
              <a:t>// Casos 1 ou 1': X no meio ou no último</a:t>
            </a:r>
          </a:p>
          <a:p>
            <a:r>
              <a:rPr lang="pt-BR" dirty="0" smtClean="0">
                <a:latin typeface="Arial Narrow" pitchFamily="34" charset="0"/>
              </a:rPr>
              <a:t>		</a:t>
            </a:r>
            <a:r>
              <a:rPr lang="pt-BR" dirty="0" err="1" smtClean="0">
                <a:latin typeface="Arial Narrow" pitchFamily="34" charset="0"/>
              </a:rPr>
              <a:t>DeleteNode</a:t>
            </a:r>
            <a:r>
              <a:rPr lang="pt-BR" dirty="0" smtClean="0">
                <a:latin typeface="Arial Narrow" pitchFamily="34" charset="0"/>
              </a:rPr>
              <a:t>( P );		</a:t>
            </a:r>
            <a:r>
              <a:rPr lang="pt-BR" dirty="0" smtClean="0">
                <a:solidFill>
                  <a:srgbClr val="FF0000"/>
                </a:solidFill>
                <a:latin typeface="Arial Narrow" pitchFamily="34" charset="0"/>
              </a:rPr>
              <a:t>// Nó da Lista L - veja o Quadro 6.14 e</a:t>
            </a:r>
          </a:p>
          <a:p>
            <a:r>
              <a:rPr lang="pt-BR" dirty="0" smtClean="0">
                <a:latin typeface="Arial Narrow" pitchFamily="34" charset="0"/>
              </a:rPr>
              <a:t>		P = </a:t>
            </a:r>
            <a:r>
              <a:rPr lang="pt-BR" dirty="0" err="1" smtClean="0">
                <a:latin typeface="Arial Narrow" pitchFamily="34" charset="0"/>
              </a:rPr>
              <a:t>Null</a:t>
            </a:r>
            <a:r>
              <a:rPr lang="pt-BR" dirty="0" smtClean="0">
                <a:latin typeface="Arial Narrow" pitchFamily="34" charset="0"/>
              </a:rPr>
              <a:t>;			</a:t>
            </a:r>
            <a:r>
              <a:rPr lang="pt-BR" dirty="0" smtClean="0">
                <a:solidFill>
                  <a:srgbClr val="FF0000"/>
                </a:solidFill>
                <a:latin typeface="Arial Narrow" pitchFamily="34" charset="0"/>
              </a:rPr>
              <a:t>// o Quadro 6.15</a:t>
            </a:r>
          </a:p>
          <a:p>
            <a:r>
              <a:rPr lang="pt-BR" dirty="0" smtClean="0">
                <a:latin typeface="Arial Narrow" pitchFamily="34" charset="0"/>
              </a:rPr>
              <a:t>		Anterior = </a:t>
            </a:r>
            <a:r>
              <a:rPr lang="pt-BR" dirty="0" err="1" smtClean="0">
                <a:latin typeface="Arial Narrow" pitchFamily="34" charset="0"/>
              </a:rPr>
              <a:t>Null</a:t>
            </a:r>
            <a:r>
              <a:rPr lang="pt-BR" dirty="0" smtClean="0">
                <a:latin typeface="Arial Narrow" pitchFamily="34" charset="0"/>
              </a:rPr>
              <a:t> }</a:t>
            </a:r>
          </a:p>
          <a:p>
            <a:r>
              <a:rPr lang="pt-BR" dirty="0" smtClean="0">
                <a:latin typeface="Arial Narrow" pitchFamily="34" charset="0"/>
              </a:rPr>
              <a:t>	Senão {	L = L→</a:t>
            </a:r>
            <a:r>
              <a:rPr lang="pt-BR" dirty="0" err="1" smtClean="0">
                <a:latin typeface="Arial Narrow" pitchFamily="34" charset="0"/>
              </a:rPr>
              <a:t>Next</a:t>
            </a:r>
            <a:r>
              <a:rPr lang="pt-BR" dirty="0" smtClean="0">
                <a:latin typeface="Arial Narrow" pitchFamily="34" charset="0"/>
              </a:rPr>
              <a:t>;	</a:t>
            </a:r>
            <a:r>
              <a:rPr lang="pt-BR" dirty="0" smtClean="0">
                <a:solidFill>
                  <a:srgbClr val="FF0000"/>
                </a:solidFill>
                <a:latin typeface="Arial Narrow" pitchFamily="34" charset="0"/>
              </a:rPr>
              <a:t>// Casos 2 ou 2': X no primeiro Nó da Lista</a:t>
            </a:r>
          </a:p>
          <a:p>
            <a:r>
              <a:rPr lang="pt-BR" dirty="0" smtClean="0">
                <a:latin typeface="Arial Narrow" pitchFamily="34" charset="0"/>
              </a:rPr>
              <a:t>		</a:t>
            </a:r>
            <a:r>
              <a:rPr lang="pt-BR" dirty="0" err="1" smtClean="0">
                <a:latin typeface="Arial Narrow" pitchFamily="34" charset="0"/>
              </a:rPr>
              <a:t>DeleteNode</a:t>
            </a:r>
            <a:r>
              <a:rPr lang="pt-BR" dirty="0" smtClean="0">
                <a:latin typeface="Arial Narrow" pitchFamily="34" charset="0"/>
              </a:rPr>
              <a:t>( P );		</a:t>
            </a:r>
            <a:r>
              <a:rPr lang="pt-BR" dirty="0" smtClean="0">
                <a:solidFill>
                  <a:srgbClr val="FF0000"/>
                </a:solidFill>
                <a:latin typeface="Arial Narrow" pitchFamily="34" charset="0"/>
              </a:rPr>
              <a:t>// veja os Quadros 6.16 e 6.17</a:t>
            </a:r>
          </a:p>
          <a:p>
            <a:r>
              <a:rPr lang="pt-BR" dirty="0" smtClean="0">
                <a:latin typeface="Arial Narrow" pitchFamily="34" charset="0"/>
              </a:rPr>
              <a:t>		P = </a:t>
            </a:r>
            <a:r>
              <a:rPr lang="pt-BR" dirty="0" err="1" smtClean="0">
                <a:latin typeface="Arial Narrow" pitchFamily="34" charset="0"/>
              </a:rPr>
              <a:t>Null</a:t>
            </a:r>
            <a:r>
              <a:rPr lang="pt-BR" dirty="0" smtClean="0">
                <a:latin typeface="Arial Narrow" pitchFamily="34" charset="0"/>
              </a:rPr>
              <a:t> }</a:t>
            </a:r>
          </a:p>
          <a:p>
            <a:r>
              <a:rPr lang="pt-BR" dirty="0" smtClean="0">
                <a:latin typeface="Arial Narrow" pitchFamily="34" charset="0"/>
              </a:rPr>
              <a:t>	Ok = Verdadeiro;  </a:t>
            </a:r>
          </a:p>
          <a:p>
            <a:r>
              <a:rPr lang="pt-BR" dirty="0" smtClean="0">
                <a:latin typeface="Arial Narrow" pitchFamily="34" charset="0"/>
              </a:rPr>
              <a:t>             }</a:t>
            </a:r>
          </a:p>
          <a:p>
            <a:r>
              <a:rPr lang="pt-BR" dirty="0" smtClean="0">
                <a:latin typeface="Arial Narrow" pitchFamily="34" charset="0"/>
              </a:rPr>
              <a:t>Senão	Ok = Falso;  </a:t>
            </a:r>
            <a:r>
              <a:rPr lang="pt-BR" dirty="0" smtClean="0">
                <a:solidFill>
                  <a:srgbClr val="FF0000"/>
                </a:solidFill>
                <a:latin typeface="Arial Narrow" pitchFamily="34" charset="0"/>
              </a:rPr>
              <a:t>// X não foi encontrado - casos 3, 3', 4 ou 5; não retira elemento</a:t>
            </a:r>
          </a:p>
          <a:p>
            <a:r>
              <a:rPr lang="pt-BR" dirty="0" smtClean="0">
                <a:latin typeface="Arial Narrow" pitchFamily="34" charset="0"/>
              </a:rPr>
              <a:t>} 	</a:t>
            </a:r>
            <a:r>
              <a:rPr lang="pt-BR" dirty="0" smtClean="0">
                <a:solidFill>
                  <a:srgbClr val="FF0000"/>
                </a:solidFill>
                <a:latin typeface="Arial Narrow" pitchFamily="34" charset="0"/>
              </a:rPr>
              <a:t>// fim Retira</a:t>
            </a:r>
            <a:endParaRPr lang="en-US" dirty="0" smtClean="0">
              <a:solidFill>
                <a:srgbClr val="FF0000"/>
              </a:solidFill>
              <a:latin typeface="Arial Narrow" pitchFamily="34" charset="0"/>
              <a:cs typeface="Arial" pitchFamily="34" charset="0"/>
            </a:endParaRPr>
          </a:p>
          <a:p>
            <a:endParaRPr kumimoji="0" lang="en-US" b="0" i="0" u="none" strike="noStrike" cap="none" normalizeH="0" baseline="0" dirty="0" smtClean="0">
              <a:ln>
                <a:noFill/>
              </a:ln>
              <a:solidFill>
                <a:srgbClr val="FF0000"/>
              </a:solidFill>
              <a:effectLst/>
              <a:latin typeface="Arial Narrow"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611560" y="306237"/>
            <a:ext cx="8208912" cy="6217087"/>
          </a:xfrm>
          <a:prstGeom prst="rect">
            <a:avLst/>
          </a:prstGeom>
          <a:solidFill>
            <a:srgbClr val="D9D9D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BR" sz="2400" b="1" dirty="0" err="1" smtClean="0">
                <a:latin typeface="Arial Narrow" pitchFamily="34" charset="0"/>
              </a:rPr>
              <a:t>ProcuraX</a:t>
            </a:r>
            <a:r>
              <a:rPr lang="pt-BR" sz="2400" dirty="0" smtClean="0">
                <a:latin typeface="Arial Narrow" pitchFamily="34" charset="0"/>
              </a:rPr>
              <a:t> (parâmetros por referência </a:t>
            </a:r>
            <a:r>
              <a:rPr lang="pt-BR" sz="2400" b="1" dirty="0" smtClean="0">
                <a:latin typeface="Arial Narrow" pitchFamily="34" charset="0"/>
              </a:rPr>
              <a:t>L</a:t>
            </a:r>
            <a:r>
              <a:rPr lang="pt-BR" sz="2400" dirty="0" smtClean="0">
                <a:latin typeface="Arial Narrow" pitchFamily="34" charset="0"/>
              </a:rPr>
              <a:t> do tipo Lista, parâmetro por referência </a:t>
            </a:r>
            <a:r>
              <a:rPr lang="pt-BR" sz="2400" b="1" dirty="0" smtClean="0">
                <a:latin typeface="Arial Narrow" pitchFamily="34" charset="0"/>
              </a:rPr>
              <a:t>X</a:t>
            </a:r>
            <a:r>
              <a:rPr lang="pt-BR" sz="2400" dirty="0" smtClean="0">
                <a:latin typeface="Arial Narrow" pitchFamily="34" charset="0"/>
              </a:rPr>
              <a:t> do tipo </a:t>
            </a:r>
            <a:r>
              <a:rPr lang="pt-BR" sz="2400" dirty="0" err="1" smtClean="0">
                <a:latin typeface="Arial Narrow" pitchFamily="34" charset="0"/>
              </a:rPr>
              <a:t>Char</a:t>
            </a:r>
            <a:r>
              <a:rPr lang="pt-BR" sz="2400" dirty="0" smtClean="0">
                <a:latin typeface="Arial Narrow" pitchFamily="34" charset="0"/>
              </a:rPr>
              <a:t>, parâmetros por referência </a:t>
            </a:r>
            <a:r>
              <a:rPr lang="pt-BR" sz="2400" b="1" dirty="0" smtClean="0">
                <a:latin typeface="Arial Narrow" pitchFamily="34" charset="0"/>
              </a:rPr>
              <a:t>P</a:t>
            </a:r>
            <a:r>
              <a:rPr lang="pt-BR" sz="2400" dirty="0" smtClean="0">
                <a:latin typeface="Arial Narrow" pitchFamily="34" charset="0"/>
              </a:rPr>
              <a:t>, </a:t>
            </a:r>
            <a:r>
              <a:rPr lang="pt-BR" sz="2400" b="1" dirty="0" smtClean="0">
                <a:latin typeface="Arial Narrow" pitchFamily="34" charset="0"/>
              </a:rPr>
              <a:t>Anterior</a:t>
            </a:r>
            <a:r>
              <a:rPr lang="pt-BR" sz="2400" dirty="0" smtClean="0">
                <a:latin typeface="Arial Narrow" pitchFamily="34" charset="0"/>
              </a:rPr>
              <a:t> do tipo </a:t>
            </a:r>
            <a:r>
              <a:rPr lang="pt-BR" sz="2400" dirty="0" err="1" smtClean="0">
                <a:latin typeface="Arial Narrow" pitchFamily="34" charset="0"/>
              </a:rPr>
              <a:t>NodePtr</a:t>
            </a:r>
            <a:r>
              <a:rPr lang="pt-BR" sz="2400" dirty="0" smtClean="0">
                <a:latin typeface="Arial Narrow" pitchFamily="34" charset="0"/>
              </a:rPr>
              <a:t>, parâmetro por referência </a:t>
            </a:r>
            <a:r>
              <a:rPr lang="pt-BR" sz="2400" b="1" dirty="0" err="1" smtClean="0">
                <a:latin typeface="Arial Narrow" pitchFamily="34" charset="0"/>
              </a:rPr>
              <a:t>AchouX</a:t>
            </a:r>
            <a:r>
              <a:rPr lang="pt-BR" sz="2400" dirty="0" smtClean="0">
                <a:latin typeface="Arial Narrow" pitchFamily="34" charset="0"/>
              </a:rPr>
              <a:t> do tipo </a:t>
            </a:r>
            <a:r>
              <a:rPr lang="pt-BR" sz="2400" dirty="0" err="1" smtClean="0">
                <a:latin typeface="Arial Narrow" pitchFamily="34" charset="0"/>
              </a:rPr>
              <a:t>Boolean</a:t>
            </a:r>
            <a:r>
              <a:rPr lang="pt-BR" sz="2400" dirty="0" smtClean="0">
                <a:latin typeface="Arial Narrow" pitchFamily="34" charset="0"/>
              </a:rPr>
              <a:t>) {</a:t>
            </a:r>
          </a:p>
          <a:p>
            <a:r>
              <a:rPr lang="pt-BR" sz="2000" dirty="0" smtClean="0">
                <a:latin typeface="Arial Narrow" pitchFamily="34" charset="0"/>
              </a:rPr>
              <a:t>  </a:t>
            </a:r>
          </a:p>
          <a:p>
            <a:r>
              <a:rPr lang="pt-BR" sz="2400" dirty="0" smtClean="0">
                <a:latin typeface="Arial Narrow" pitchFamily="34" charset="0"/>
              </a:rPr>
              <a:t>P = L;		</a:t>
            </a:r>
            <a:r>
              <a:rPr lang="pt-BR" sz="2400" dirty="0" smtClean="0">
                <a:solidFill>
                  <a:srgbClr val="FF0000"/>
                </a:solidFill>
                <a:latin typeface="Arial Narrow" pitchFamily="34" charset="0"/>
              </a:rPr>
              <a:t>// P começa em L</a:t>
            </a:r>
          </a:p>
          <a:p>
            <a:r>
              <a:rPr lang="pt-BR" sz="2400" dirty="0" smtClean="0">
                <a:latin typeface="Arial Narrow" pitchFamily="34" charset="0"/>
              </a:rPr>
              <a:t>Anterior = </a:t>
            </a:r>
            <a:r>
              <a:rPr lang="pt-BR" sz="2400" dirty="0" err="1" smtClean="0">
                <a:latin typeface="Arial Narrow" pitchFamily="34" charset="0"/>
              </a:rPr>
              <a:t>Null</a:t>
            </a:r>
            <a:r>
              <a:rPr lang="pt-BR" sz="2400" dirty="0" smtClean="0">
                <a:latin typeface="Arial Narrow" pitchFamily="34" charset="0"/>
              </a:rPr>
              <a:t>;	</a:t>
            </a:r>
            <a:r>
              <a:rPr lang="pt-BR" sz="2400" dirty="0" smtClean="0">
                <a:solidFill>
                  <a:srgbClr val="FF0000"/>
                </a:solidFill>
                <a:latin typeface="Arial Narrow" pitchFamily="34" charset="0"/>
              </a:rPr>
              <a:t>// Anterior começa em </a:t>
            </a:r>
            <a:r>
              <a:rPr lang="pt-BR" sz="2400" dirty="0" err="1" smtClean="0">
                <a:solidFill>
                  <a:srgbClr val="FF0000"/>
                </a:solidFill>
                <a:latin typeface="Arial Narrow" pitchFamily="34" charset="0"/>
              </a:rPr>
              <a:t>Null</a:t>
            </a:r>
            <a:endParaRPr lang="pt-BR" sz="2400" dirty="0" smtClean="0">
              <a:solidFill>
                <a:srgbClr val="FF0000"/>
              </a:solidFill>
              <a:latin typeface="Arial Narrow" pitchFamily="34" charset="0"/>
            </a:endParaRPr>
          </a:p>
          <a:p>
            <a:r>
              <a:rPr lang="pt-BR" sz="2400" dirty="0" smtClean="0">
                <a:latin typeface="Arial Narrow" pitchFamily="34" charset="0"/>
              </a:rPr>
              <a:t> </a:t>
            </a:r>
          </a:p>
          <a:p>
            <a:r>
              <a:rPr lang="pt-BR" sz="2400" dirty="0" smtClean="0">
                <a:solidFill>
                  <a:srgbClr val="FF0000"/>
                </a:solidFill>
                <a:latin typeface="Arial Narrow" pitchFamily="34" charset="0"/>
              </a:rPr>
              <a:t>/* avança P e Anterior até encontrar X, ou Y &gt; X, ou </a:t>
            </a:r>
            <a:r>
              <a:rPr lang="pt-BR" sz="2400" dirty="0" err="1" smtClean="0">
                <a:solidFill>
                  <a:srgbClr val="FF0000"/>
                </a:solidFill>
                <a:latin typeface="Arial Narrow" pitchFamily="34" charset="0"/>
              </a:rPr>
              <a:t>Null</a:t>
            </a:r>
            <a:r>
              <a:rPr lang="pt-BR" sz="2400" dirty="0" smtClean="0">
                <a:solidFill>
                  <a:srgbClr val="FF0000"/>
                </a:solidFill>
                <a:latin typeface="Arial Narrow" pitchFamily="34" charset="0"/>
              </a:rPr>
              <a:t>... Anterior corre atrás de P */</a:t>
            </a:r>
          </a:p>
          <a:p>
            <a:r>
              <a:rPr lang="pt-BR" sz="2400" dirty="0" smtClean="0">
                <a:latin typeface="Arial Narrow" pitchFamily="34" charset="0"/>
              </a:rPr>
              <a:t>Enquanto ((P != </a:t>
            </a:r>
            <a:r>
              <a:rPr lang="pt-BR" sz="2400" dirty="0" err="1" smtClean="0">
                <a:latin typeface="Arial Narrow" pitchFamily="34" charset="0"/>
              </a:rPr>
              <a:t>Null</a:t>
            </a:r>
            <a:r>
              <a:rPr lang="pt-BR" sz="2400" dirty="0" smtClean="0">
                <a:latin typeface="Arial Narrow" pitchFamily="34" charset="0"/>
              </a:rPr>
              <a:t>) E (P→</a:t>
            </a:r>
            <a:r>
              <a:rPr lang="pt-BR" sz="2400" dirty="0" err="1" smtClean="0">
                <a:latin typeface="Arial Narrow" pitchFamily="34" charset="0"/>
              </a:rPr>
              <a:t>Info</a:t>
            </a:r>
            <a:r>
              <a:rPr lang="pt-BR" sz="2400" dirty="0" smtClean="0">
                <a:latin typeface="Arial Narrow" pitchFamily="34" charset="0"/>
              </a:rPr>
              <a:t> &lt; X)) Faça 	</a:t>
            </a:r>
          </a:p>
          <a:p>
            <a:r>
              <a:rPr lang="pt-BR" sz="2400" dirty="0" smtClean="0">
                <a:latin typeface="Arial Narrow" pitchFamily="34" charset="0"/>
              </a:rPr>
              <a:t>	</a:t>
            </a:r>
            <a:r>
              <a:rPr lang="en-US" sz="2400" dirty="0" smtClean="0">
                <a:latin typeface="Arial Narrow" pitchFamily="34" charset="0"/>
              </a:rPr>
              <a:t>{ Anterior = P;</a:t>
            </a:r>
            <a:endParaRPr lang="pt-BR" sz="2400" dirty="0" smtClean="0">
              <a:latin typeface="Arial Narrow" pitchFamily="34" charset="0"/>
            </a:endParaRPr>
          </a:p>
          <a:p>
            <a:r>
              <a:rPr lang="en-US" sz="2400" dirty="0" smtClean="0">
                <a:latin typeface="Arial Narrow" pitchFamily="34" charset="0"/>
              </a:rPr>
              <a:t>	P = </a:t>
            </a:r>
            <a:r>
              <a:rPr lang="en-US" sz="2400" dirty="0" err="1" smtClean="0">
                <a:latin typeface="Arial Narrow" pitchFamily="34" charset="0"/>
              </a:rPr>
              <a:t>P→Next</a:t>
            </a:r>
            <a:r>
              <a:rPr lang="en-US" sz="2400" dirty="0" smtClean="0">
                <a:latin typeface="Arial Narrow" pitchFamily="34" charset="0"/>
              </a:rPr>
              <a:t>; }</a:t>
            </a:r>
            <a:endParaRPr lang="pt-BR" sz="2400" dirty="0" smtClean="0">
              <a:latin typeface="Arial Narrow" pitchFamily="34" charset="0"/>
            </a:endParaRPr>
          </a:p>
          <a:p>
            <a:r>
              <a:rPr lang="pt-BR" sz="2400" dirty="0" smtClean="0">
                <a:latin typeface="Arial Narrow" pitchFamily="34" charset="0"/>
              </a:rPr>
              <a:t>Se ( (P != </a:t>
            </a:r>
            <a:r>
              <a:rPr lang="pt-BR" sz="2400" dirty="0" err="1" smtClean="0">
                <a:latin typeface="Arial Narrow" pitchFamily="34" charset="0"/>
              </a:rPr>
              <a:t>Null</a:t>
            </a:r>
            <a:r>
              <a:rPr lang="pt-BR" sz="2400" dirty="0" smtClean="0">
                <a:latin typeface="Arial Narrow" pitchFamily="34" charset="0"/>
              </a:rPr>
              <a:t>) E (P→</a:t>
            </a:r>
            <a:r>
              <a:rPr lang="pt-BR" sz="2400" dirty="0" err="1" smtClean="0">
                <a:latin typeface="Arial Narrow" pitchFamily="34" charset="0"/>
              </a:rPr>
              <a:t>Info</a:t>
            </a:r>
            <a:r>
              <a:rPr lang="pt-BR" sz="2400" dirty="0" smtClean="0">
                <a:latin typeface="Arial Narrow" pitchFamily="34" charset="0"/>
              </a:rPr>
              <a:t> == X) )</a:t>
            </a:r>
          </a:p>
          <a:p>
            <a:r>
              <a:rPr lang="pt-BR" sz="2400" dirty="0" smtClean="0">
                <a:latin typeface="Arial Narrow" pitchFamily="34" charset="0"/>
              </a:rPr>
              <a:t>Então </a:t>
            </a:r>
            <a:r>
              <a:rPr lang="pt-BR" sz="2400" dirty="0" err="1" smtClean="0">
                <a:latin typeface="Arial Narrow" pitchFamily="34" charset="0"/>
              </a:rPr>
              <a:t>AchouX</a:t>
            </a:r>
            <a:r>
              <a:rPr lang="pt-BR" sz="2400" dirty="0" smtClean="0">
                <a:latin typeface="Arial Narrow" pitchFamily="34" charset="0"/>
              </a:rPr>
              <a:t> = Verdadeiro;</a:t>
            </a:r>
          </a:p>
          <a:p>
            <a:r>
              <a:rPr lang="pt-BR" sz="2400" dirty="0" smtClean="0">
                <a:latin typeface="Arial Narrow" pitchFamily="34" charset="0"/>
              </a:rPr>
              <a:t>Senão </a:t>
            </a:r>
            <a:r>
              <a:rPr lang="pt-BR" sz="2400" dirty="0" err="1" smtClean="0">
                <a:latin typeface="Arial Narrow" pitchFamily="34" charset="0"/>
              </a:rPr>
              <a:t>AchouX</a:t>
            </a:r>
            <a:r>
              <a:rPr lang="pt-BR" sz="2400" dirty="0" smtClean="0">
                <a:latin typeface="Arial Narrow" pitchFamily="34" charset="0"/>
              </a:rPr>
              <a:t> = Falso;</a:t>
            </a:r>
          </a:p>
          <a:p>
            <a:r>
              <a:rPr lang="pt-BR" sz="2400" dirty="0" smtClean="0">
                <a:latin typeface="Arial Narrow" pitchFamily="34" charset="0"/>
              </a:rPr>
              <a:t>}  </a:t>
            </a:r>
            <a:r>
              <a:rPr lang="pt-BR" sz="2400" dirty="0" smtClean="0">
                <a:solidFill>
                  <a:srgbClr val="FF0000"/>
                </a:solidFill>
                <a:latin typeface="Arial Narrow" pitchFamily="34" charset="0"/>
              </a:rPr>
              <a:t>// fim </a:t>
            </a:r>
            <a:r>
              <a:rPr lang="pt-BR" sz="2400" dirty="0" err="1" smtClean="0">
                <a:solidFill>
                  <a:srgbClr val="FF0000"/>
                </a:solidFill>
                <a:latin typeface="Arial Narrow" pitchFamily="34" charset="0"/>
              </a:rPr>
              <a:t>ProcuraX</a:t>
            </a:r>
            <a:endParaRPr lang="pt-BR" sz="2400" dirty="0" smtClean="0">
              <a:solidFill>
                <a:srgbClr val="FF0000"/>
              </a:solidFill>
              <a:latin typeface="Arial Narrow" pitchFamily="34" charset="0"/>
            </a:endParaRPr>
          </a:p>
          <a:p>
            <a:endParaRPr kumimoji="0" lang="en-US" b="0" i="0" u="none" strike="noStrike" cap="none" normalizeH="0" baseline="0" dirty="0" smtClean="0">
              <a:ln>
                <a:noFill/>
              </a:ln>
              <a:solidFill>
                <a:srgbClr val="FF0000"/>
              </a:solidFill>
              <a:effectLst/>
              <a:latin typeface="Arial Narrow"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611560" y="1804175"/>
            <a:ext cx="8208912" cy="4770537"/>
          </a:xfrm>
          <a:prstGeom prst="rect">
            <a:avLst/>
          </a:prstGeom>
          <a:solidFill>
            <a:srgbClr val="D9D9D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BR" sz="2800" b="1" dirty="0" smtClean="0"/>
              <a:t>Exercício 6.6 Insere Elemento</a:t>
            </a:r>
            <a:endParaRPr lang="pt-BR" sz="2800" dirty="0" smtClean="0"/>
          </a:p>
          <a:p>
            <a:r>
              <a:rPr lang="pt-BR" dirty="0" smtClean="0">
                <a:latin typeface="Arial Narrow" pitchFamily="34" charset="0"/>
              </a:rPr>
              <a:t>Insere (parâmetro por referência L do tipo Lista, parâmetro X do tipo </a:t>
            </a:r>
            <a:r>
              <a:rPr lang="pt-BR" dirty="0" err="1" smtClean="0">
                <a:latin typeface="Arial Narrow" pitchFamily="34" charset="0"/>
              </a:rPr>
              <a:t>Char</a:t>
            </a:r>
            <a:r>
              <a:rPr lang="pt-BR" dirty="0" smtClean="0">
                <a:latin typeface="Arial Narrow" pitchFamily="34" charset="0"/>
              </a:rPr>
              <a:t>, parâmetro por referência Ok do tipo </a:t>
            </a:r>
            <a:r>
              <a:rPr lang="pt-BR" dirty="0" err="1" smtClean="0">
                <a:latin typeface="Arial Narrow" pitchFamily="34" charset="0"/>
              </a:rPr>
              <a:t>Boolean</a:t>
            </a:r>
            <a:r>
              <a:rPr lang="pt-BR" dirty="0" smtClean="0">
                <a:latin typeface="Arial Narrow" pitchFamily="34" charset="0"/>
              </a:rPr>
              <a:t>);</a:t>
            </a:r>
          </a:p>
          <a:p>
            <a:r>
              <a:rPr lang="pt-BR" dirty="0" smtClean="0">
                <a:solidFill>
                  <a:srgbClr val="FF0000"/>
                </a:solidFill>
                <a:latin typeface="Arial Narrow" pitchFamily="34" charset="0"/>
              </a:rPr>
              <a:t>/* Caso o valor X já não estiver na Lista L, insere X e Ok retorna Verdadeiro. Se X já estiver na Lista L, não insere nenhum elemento, e Ok retorna o valor Falso */</a:t>
            </a:r>
          </a:p>
          <a:p>
            <a:endParaRPr lang="pt-BR" sz="2800" b="1" dirty="0" smtClean="0"/>
          </a:p>
          <a:p>
            <a:r>
              <a:rPr lang="pt-BR" sz="2800" b="1" dirty="0" smtClean="0"/>
              <a:t>Exercício 6.7 Está na Lista? </a:t>
            </a:r>
          </a:p>
          <a:p>
            <a:r>
              <a:rPr lang="pt-BR" dirty="0" err="1" smtClean="0">
                <a:latin typeface="Arial Narrow" pitchFamily="34" charset="0"/>
              </a:rPr>
              <a:t>Boolean</a:t>
            </a:r>
            <a:r>
              <a:rPr lang="pt-BR" dirty="0" smtClean="0">
                <a:latin typeface="Arial Narrow" pitchFamily="34" charset="0"/>
              </a:rPr>
              <a:t> </a:t>
            </a:r>
            <a:r>
              <a:rPr lang="pt-BR" dirty="0" err="1" smtClean="0">
                <a:latin typeface="Arial Narrow" pitchFamily="34" charset="0"/>
              </a:rPr>
              <a:t>EstáNáLista</a:t>
            </a:r>
            <a:r>
              <a:rPr lang="pt-BR" dirty="0" smtClean="0">
                <a:latin typeface="Arial Narrow" pitchFamily="34" charset="0"/>
              </a:rPr>
              <a:t> (parâmetro por referência L do tipo Lista, parâmetro X do tipo </a:t>
            </a:r>
            <a:r>
              <a:rPr lang="pt-BR" dirty="0" err="1" smtClean="0">
                <a:latin typeface="Arial Narrow" pitchFamily="34" charset="0"/>
              </a:rPr>
              <a:t>Char</a:t>
            </a:r>
            <a:r>
              <a:rPr lang="pt-BR" dirty="0" smtClean="0">
                <a:latin typeface="Arial Narrow" pitchFamily="34" charset="0"/>
              </a:rPr>
              <a:t>);</a:t>
            </a:r>
          </a:p>
          <a:p>
            <a:r>
              <a:rPr lang="pt-BR" dirty="0" smtClean="0">
                <a:solidFill>
                  <a:srgbClr val="FF0000"/>
                </a:solidFill>
                <a:latin typeface="Arial Narrow" pitchFamily="34" charset="0"/>
              </a:rPr>
              <a:t>/* Se X for encontrado na Lista , retorna Verdadeiro; Falso caso contrário */</a:t>
            </a:r>
          </a:p>
          <a:p>
            <a:endParaRPr lang="pt-BR" sz="2800" b="1" dirty="0" smtClean="0"/>
          </a:p>
          <a:p>
            <a:r>
              <a:rPr lang="pt-BR" sz="2800" b="1" dirty="0" smtClean="0"/>
              <a:t>Exercício 6.8, 6.9, 6.10 Operações Cria, Vazia e Cheia</a:t>
            </a:r>
            <a:endParaRPr lang="pt-BR" sz="2800" dirty="0" smtClean="0"/>
          </a:p>
          <a:p>
            <a:endParaRPr lang="pt-BR" sz="2800" dirty="0"/>
          </a:p>
        </p:txBody>
      </p:sp>
      <p:sp>
        <p:nvSpPr>
          <p:cNvPr id="14" name="Título 1"/>
          <p:cNvSpPr txBox="1">
            <a:spLocks/>
          </p:cNvSpPr>
          <p:nvPr/>
        </p:nvSpPr>
        <p:spPr>
          <a:xfrm>
            <a:off x="683568" y="404664"/>
            <a:ext cx="3312368" cy="864096"/>
          </a:xfrm>
          <a:prstGeom prst="rect">
            <a:avLst/>
          </a:prstGeom>
        </p:spPr>
        <p:txBody>
          <a:bodyP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pt-BR" sz="4400" b="1" i="0" u="none" strike="noStrike" kern="1200" cap="none" spc="0" normalizeH="0" baseline="0" noProof="0" dirty="0" smtClean="0">
                <a:ln>
                  <a:noFill/>
                </a:ln>
                <a:effectLst/>
                <a:uLnTx/>
                <a:uFillTx/>
                <a:latin typeface="+mj-lt"/>
                <a:ea typeface="+mj-ea"/>
                <a:cs typeface="+mj-cs"/>
              </a:rPr>
              <a:t>Exercícios</a:t>
            </a:r>
            <a:endParaRPr kumimoji="0" lang="pt-BR" sz="4400" b="0" i="0" u="none" strike="noStrike" kern="1200" cap="none" spc="0" normalizeH="0" baseline="0" noProof="0" dirty="0">
              <a:ln>
                <a:noFill/>
              </a:ln>
              <a:effectLst/>
              <a:uLnTx/>
              <a:uFillTx/>
              <a:latin typeface="+mj-lt"/>
              <a:ea typeface="+mj-ea"/>
              <a:cs typeface="+mj-cs"/>
            </a:endParaRPr>
          </a:p>
        </p:txBody>
      </p:sp>
      <p:pic>
        <p:nvPicPr>
          <p:cNvPr id="4" name="Picture 3"/>
          <p:cNvPicPr>
            <a:picLocks noChangeAspect="1" noChangeArrowheads="1"/>
          </p:cNvPicPr>
          <p:nvPr/>
        </p:nvPicPr>
        <p:blipFill>
          <a:blip r:embed="rId2" cstate="print"/>
          <a:srcRect/>
          <a:stretch>
            <a:fillRect/>
          </a:stretch>
        </p:blipFill>
        <p:spPr bwMode="auto">
          <a:xfrm>
            <a:off x="7164288" y="188640"/>
            <a:ext cx="1741166" cy="1584176"/>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260648"/>
            <a:ext cx="8136904" cy="1584176"/>
          </a:xfrm>
        </p:spPr>
        <p:txBody>
          <a:bodyPr>
            <a:normAutofit/>
          </a:bodyPr>
          <a:lstStyle/>
          <a:p>
            <a:pPr algn="ctr"/>
            <a:r>
              <a:rPr lang="pt-BR" b="1" dirty="0" smtClean="0">
                <a:solidFill>
                  <a:srgbClr val="C00000"/>
                </a:solidFill>
              </a:rPr>
              <a:t>Operações para Percorrer a Lista – Como Implementar?</a:t>
            </a:r>
            <a:endParaRPr lang="pt-BR" dirty="0">
              <a:solidFill>
                <a:srgbClr val="C00000"/>
              </a:solidFill>
            </a:endParaRPr>
          </a:p>
        </p:txBody>
      </p:sp>
      <p:pic>
        <p:nvPicPr>
          <p:cNvPr id="45058" name="Picture 2"/>
          <p:cNvPicPr>
            <a:picLocks noChangeAspect="1" noChangeArrowheads="1"/>
          </p:cNvPicPr>
          <p:nvPr/>
        </p:nvPicPr>
        <p:blipFill>
          <a:blip r:embed="rId2" cstate="print"/>
          <a:srcRect/>
          <a:stretch>
            <a:fillRect/>
          </a:stretch>
        </p:blipFill>
        <p:spPr bwMode="auto">
          <a:xfrm>
            <a:off x="3563888" y="4424511"/>
            <a:ext cx="4896544" cy="2028825"/>
          </a:xfrm>
          <a:prstGeom prst="rect">
            <a:avLst/>
          </a:prstGeom>
          <a:noFill/>
          <a:ln w="9525">
            <a:noFill/>
            <a:miter lim="800000"/>
            <a:headEnd/>
            <a:tailEnd/>
          </a:ln>
        </p:spPr>
      </p:pic>
      <p:graphicFrame>
        <p:nvGraphicFramePr>
          <p:cNvPr id="5" name="Tabela 4"/>
          <p:cNvGraphicFramePr>
            <a:graphicFrameLocks noGrp="1"/>
          </p:cNvGraphicFramePr>
          <p:nvPr/>
        </p:nvGraphicFramePr>
        <p:xfrm>
          <a:off x="827584" y="2420888"/>
          <a:ext cx="7632848" cy="1463040"/>
        </p:xfrm>
        <a:graphic>
          <a:graphicData uri="http://schemas.openxmlformats.org/drawingml/2006/table">
            <a:tbl>
              <a:tblPr/>
              <a:tblGrid>
                <a:gridCol w="7632848"/>
              </a:tblGrid>
              <a:tr h="0">
                <a:tc>
                  <a:txBody>
                    <a:bodyPr/>
                    <a:lstStyle/>
                    <a:p>
                      <a:pPr algn="ctr">
                        <a:spcAft>
                          <a:spcPts val="0"/>
                        </a:spcAft>
                      </a:pPr>
                      <a:endParaRPr lang="pt-BR" sz="1000" dirty="0" smtClean="0">
                        <a:latin typeface="+mn-lt"/>
                        <a:ea typeface="Times New Roman"/>
                        <a:cs typeface="Times New Roman"/>
                      </a:endParaRPr>
                    </a:p>
                    <a:p>
                      <a:pPr algn="ctr">
                        <a:spcAft>
                          <a:spcPts val="0"/>
                        </a:spcAft>
                      </a:pPr>
                      <a:r>
                        <a:rPr lang="pt-BR" sz="2800" b="1" dirty="0" err="1" smtClean="0">
                          <a:latin typeface="+mn-lt"/>
                          <a:ea typeface="Times New Roman"/>
                          <a:cs typeface="Times New Roman"/>
                        </a:rPr>
                        <a:t>PegaOPrimeiro</a:t>
                      </a:r>
                      <a:r>
                        <a:rPr lang="pt-BR" sz="2800" dirty="0" smtClean="0">
                          <a:latin typeface="+mn-lt"/>
                          <a:ea typeface="Times New Roman"/>
                          <a:cs typeface="Times New Roman"/>
                        </a:rPr>
                        <a:t> (L,</a:t>
                      </a:r>
                      <a:r>
                        <a:rPr lang="pt-BR" sz="2800" baseline="0" dirty="0" smtClean="0">
                          <a:latin typeface="+mn-lt"/>
                          <a:ea typeface="Times New Roman"/>
                          <a:cs typeface="Times New Roman"/>
                        </a:rPr>
                        <a:t> </a:t>
                      </a:r>
                      <a:r>
                        <a:rPr lang="pt-BR" sz="2800" dirty="0" smtClean="0">
                          <a:latin typeface="+mn-lt"/>
                          <a:ea typeface="Times New Roman"/>
                          <a:cs typeface="Times New Roman"/>
                        </a:rPr>
                        <a:t>X</a:t>
                      </a:r>
                      <a:r>
                        <a:rPr lang="pt-BR" sz="2800" dirty="0">
                          <a:latin typeface="+mn-lt"/>
                          <a:ea typeface="Times New Roman"/>
                          <a:cs typeface="Times New Roman"/>
                        </a:rPr>
                        <a:t>, </a:t>
                      </a:r>
                      <a:r>
                        <a:rPr lang="pt-BR" sz="2800" dirty="0" err="1">
                          <a:latin typeface="+mn-lt"/>
                          <a:ea typeface="Times New Roman"/>
                          <a:cs typeface="Times New Roman"/>
                        </a:rPr>
                        <a:t>TemElemento</a:t>
                      </a:r>
                      <a:r>
                        <a:rPr lang="pt-BR" sz="2800" dirty="0" smtClean="0">
                          <a:latin typeface="+mn-lt"/>
                          <a:ea typeface="Times New Roman"/>
                          <a:cs typeface="Times New Roman"/>
                        </a:rPr>
                        <a:t>)</a:t>
                      </a:r>
                    </a:p>
                    <a:p>
                      <a:pPr algn="ctr">
                        <a:spcAft>
                          <a:spcPts val="0"/>
                        </a:spcAft>
                      </a:pPr>
                      <a:endParaRPr lang="pt-BR" sz="10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endParaRPr lang="pt-BR" sz="1000" dirty="0" smtClean="0">
                        <a:latin typeface="+mn-lt"/>
                        <a:ea typeface="Times New Roman"/>
                        <a:cs typeface="Times New Roman"/>
                      </a:endParaRPr>
                    </a:p>
                    <a:p>
                      <a:pPr algn="ctr">
                        <a:spcAft>
                          <a:spcPts val="0"/>
                        </a:spcAft>
                      </a:pPr>
                      <a:r>
                        <a:rPr lang="pt-BR" sz="2800" b="1" dirty="0" err="1" smtClean="0">
                          <a:latin typeface="+mn-lt"/>
                          <a:ea typeface="Times New Roman"/>
                          <a:cs typeface="Times New Roman"/>
                        </a:rPr>
                        <a:t>PegaOPróximo</a:t>
                      </a:r>
                      <a:r>
                        <a:rPr lang="pt-BR" sz="2800" dirty="0" smtClean="0">
                          <a:latin typeface="+mn-lt"/>
                          <a:ea typeface="Times New Roman"/>
                          <a:cs typeface="Times New Roman"/>
                        </a:rPr>
                        <a:t> (L,</a:t>
                      </a:r>
                      <a:r>
                        <a:rPr lang="pt-BR" sz="2800" baseline="0" dirty="0" smtClean="0">
                          <a:latin typeface="+mn-lt"/>
                          <a:ea typeface="Times New Roman"/>
                          <a:cs typeface="Times New Roman"/>
                        </a:rPr>
                        <a:t> </a:t>
                      </a:r>
                      <a:r>
                        <a:rPr lang="pt-BR" sz="2800" dirty="0" smtClean="0">
                          <a:latin typeface="+mn-lt"/>
                          <a:ea typeface="Times New Roman"/>
                          <a:cs typeface="Times New Roman"/>
                        </a:rPr>
                        <a:t>X</a:t>
                      </a:r>
                      <a:r>
                        <a:rPr lang="pt-BR" sz="2800" dirty="0">
                          <a:latin typeface="+mn-lt"/>
                          <a:ea typeface="Times New Roman"/>
                          <a:cs typeface="Times New Roman"/>
                        </a:rPr>
                        <a:t>, </a:t>
                      </a:r>
                      <a:r>
                        <a:rPr lang="pt-BR" sz="2800" dirty="0" err="1">
                          <a:latin typeface="+mn-lt"/>
                          <a:ea typeface="Times New Roman"/>
                          <a:cs typeface="Times New Roman"/>
                        </a:rPr>
                        <a:t>TemElemento</a:t>
                      </a:r>
                      <a:r>
                        <a:rPr lang="pt-BR" sz="2800" dirty="0" smtClean="0">
                          <a:latin typeface="+mn-lt"/>
                          <a:ea typeface="Times New Roman"/>
                          <a:cs typeface="Times New Roman"/>
                        </a:rPr>
                        <a:t>)</a:t>
                      </a:r>
                    </a:p>
                    <a:p>
                      <a:pPr algn="ctr">
                        <a:spcAft>
                          <a:spcPts val="0"/>
                        </a:spcAft>
                      </a:pPr>
                      <a:endParaRPr lang="pt-BR" sz="10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1" name="Tabela 120"/>
          <p:cNvGraphicFramePr>
            <a:graphicFrameLocks noGrp="1"/>
          </p:cNvGraphicFramePr>
          <p:nvPr/>
        </p:nvGraphicFramePr>
        <p:xfrm>
          <a:off x="611560" y="260648"/>
          <a:ext cx="5472608" cy="792480"/>
        </p:xfrm>
        <a:graphic>
          <a:graphicData uri="http://schemas.openxmlformats.org/drawingml/2006/table">
            <a:tbl>
              <a:tblPr/>
              <a:tblGrid>
                <a:gridCol w="5472608"/>
              </a:tblGrid>
              <a:tr h="0">
                <a:tc>
                  <a:txBody>
                    <a:bodyPr/>
                    <a:lstStyle/>
                    <a:p>
                      <a:pPr algn="ctr">
                        <a:spcAft>
                          <a:spcPts val="0"/>
                        </a:spcAft>
                      </a:pPr>
                      <a:r>
                        <a:rPr lang="pt-BR" sz="2800" b="1" dirty="0">
                          <a:latin typeface="+mn-lt"/>
                          <a:ea typeface="Times New Roman"/>
                          <a:cs typeface="Arial"/>
                        </a:rPr>
                        <a:t>Operação</a:t>
                      </a:r>
                      <a:endParaRPr lang="pt-BR" sz="2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0">
                <a:tc>
                  <a:txBody>
                    <a:bodyPr/>
                    <a:lstStyle/>
                    <a:p>
                      <a:pPr algn="ctr">
                        <a:spcAft>
                          <a:spcPts val="0"/>
                        </a:spcAft>
                      </a:pPr>
                      <a:r>
                        <a:rPr lang="pt-BR" sz="2400" dirty="0" err="1" smtClean="0">
                          <a:latin typeface="+mn-lt"/>
                          <a:ea typeface="Times New Roman"/>
                          <a:cs typeface="Arial"/>
                        </a:rPr>
                        <a:t>PegaOPrimeiro</a:t>
                      </a:r>
                      <a:r>
                        <a:rPr lang="pt-BR" sz="2400" dirty="0" smtClean="0">
                          <a:latin typeface="+mn-lt"/>
                          <a:ea typeface="Times New Roman"/>
                          <a:cs typeface="Arial"/>
                        </a:rPr>
                        <a:t> (</a:t>
                      </a:r>
                      <a:r>
                        <a:rPr lang="pt-BR" sz="2400" dirty="0">
                          <a:latin typeface="+mn-lt"/>
                          <a:ea typeface="Times New Roman"/>
                          <a:cs typeface="Arial"/>
                        </a:rPr>
                        <a:t>L, X, </a:t>
                      </a:r>
                      <a:r>
                        <a:rPr lang="pt-BR" sz="2400" dirty="0" err="1">
                          <a:latin typeface="+mn-lt"/>
                          <a:ea typeface="Times New Roman"/>
                          <a:cs typeface="Arial"/>
                        </a:rPr>
                        <a:t>TemElemento</a:t>
                      </a:r>
                      <a:r>
                        <a:rPr lang="pt-BR" sz="2400" dirty="0">
                          <a:latin typeface="+mn-lt"/>
                          <a:ea typeface="Times New Roman"/>
                          <a:cs typeface="Arial"/>
                        </a:rPr>
                        <a:t>)</a:t>
                      </a:r>
                      <a:endParaRPr lang="pt-BR" sz="24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graphicFrame>
        <p:nvGraphicFramePr>
          <p:cNvPr id="145" name="Tabela 144"/>
          <p:cNvGraphicFramePr>
            <a:graphicFrameLocks noGrp="1"/>
          </p:cNvGraphicFramePr>
          <p:nvPr/>
        </p:nvGraphicFramePr>
        <p:xfrm>
          <a:off x="2843808" y="5949280"/>
          <a:ext cx="5928320" cy="792480"/>
        </p:xfrm>
        <a:graphic>
          <a:graphicData uri="http://schemas.openxmlformats.org/drawingml/2006/table">
            <a:tbl>
              <a:tblPr/>
              <a:tblGrid>
                <a:gridCol w="3995935"/>
                <a:gridCol w="1932385"/>
              </a:tblGrid>
              <a:tr h="0">
                <a:tc gridSpan="2">
                  <a:txBody>
                    <a:bodyPr/>
                    <a:lstStyle/>
                    <a:p>
                      <a:pPr algn="ctr">
                        <a:spcAft>
                          <a:spcPts val="0"/>
                        </a:spcAft>
                      </a:pPr>
                      <a:r>
                        <a:rPr lang="pt-BR" sz="2800" b="1" dirty="0">
                          <a:latin typeface="+mn-lt"/>
                          <a:ea typeface="Times New Roman"/>
                          <a:cs typeface="Arial"/>
                        </a:rPr>
                        <a:t>Resultado</a:t>
                      </a:r>
                      <a:endParaRPr lang="pt-BR" sz="2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tr>
              <a:tr h="0">
                <a:tc>
                  <a:txBody>
                    <a:bodyPr/>
                    <a:lstStyle/>
                    <a:p>
                      <a:pPr algn="ctr">
                        <a:spcAft>
                          <a:spcPts val="0"/>
                        </a:spcAft>
                      </a:pPr>
                      <a:r>
                        <a:rPr lang="pt-BR" sz="2400" dirty="0" err="1">
                          <a:latin typeface="+mn-lt"/>
                          <a:ea typeface="Times New Roman"/>
                          <a:cs typeface="Arial"/>
                        </a:rPr>
                        <a:t>TemElemento</a:t>
                      </a:r>
                      <a:r>
                        <a:rPr lang="pt-BR" sz="2400" dirty="0">
                          <a:latin typeface="+mn-lt"/>
                          <a:ea typeface="Times New Roman"/>
                          <a:cs typeface="Arial"/>
                        </a:rPr>
                        <a:t>: </a:t>
                      </a:r>
                      <a:r>
                        <a:rPr lang="pt-BR" sz="2400" dirty="0">
                          <a:solidFill>
                            <a:srgbClr val="FF0000"/>
                          </a:solidFill>
                          <a:latin typeface="+mn-lt"/>
                          <a:ea typeface="Times New Roman"/>
                          <a:cs typeface="Arial"/>
                        </a:rPr>
                        <a:t>Verdadeiro</a:t>
                      </a:r>
                      <a:endParaRPr lang="pt-BR" sz="2400" dirty="0">
                        <a:solidFill>
                          <a:srgbClr val="FF0000"/>
                        </a:solidFill>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r>
                        <a:rPr lang="pt-BR" sz="2400" dirty="0" smtClean="0"/>
                        <a:t>X: </a:t>
                      </a:r>
                      <a:r>
                        <a:rPr lang="pt-BR" sz="2400" dirty="0" smtClean="0">
                          <a:solidFill>
                            <a:srgbClr val="FF0000"/>
                          </a:solidFill>
                        </a:rPr>
                        <a:t>A</a:t>
                      </a:r>
                      <a:endParaRPr lang="pt-BR" sz="2400" dirty="0">
                        <a:solidFill>
                          <a:srgbClr val="FF0000"/>
                        </a:solidFil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pic>
        <p:nvPicPr>
          <p:cNvPr id="50341" name="Picture 165"/>
          <p:cNvPicPr>
            <a:picLocks noChangeAspect="1" noChangeArrowheads="1"/>
          </p:cNvPicPr>
          <p:nvPr/>
        </p:nvPicPr>
        <p:blipFill>
          <a:blip r:embed="rId2" cstate="print"/>
          <a:srcRect/>
          <a:stretch>
            <a:fillRect/>
          </a:stretch>
        </p:blipFill>
        <p:spPr bwMode="auto">
          <a:xfrm>
            <a:off x="595194" y="1628800"/>
            <a:ext cx="8112683" cy="36724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1" name="Tabela 120"/>
          <p:cNvGraphicFramePr>
            <a:graphicFrameLocks noGrp="1"/>
          </p:cNvGraphicFramePr>
          <p:nvPr/>
        </p:nvGraphicFramePr>
        <p:xfrm>
          <a:off x="611560" y="260648"/>
          <a:ext cx="5472608" cy="792480"/>
        </p:xfrm>
        <a:graphic>
          <a:graphicData uri="http://schemas.openxmlformats.org/drawingml/2006/table">
            <a:tbl>
              <a:tblPr/>
              <a:tblGrid>
                <a:gridCol w="5472608"/>
              </a:tblGrid>
              <a:tr h="0">
                <a:tc>
                  <a:txBody>
                    <a:bodyPr/>
                    <a:lstStyle/>
                    <a:p>
                      <a:pPr algn="ctr">
                        <a:spcAft>
                          <a:spcPts val="0"/>
                        </a:spcAft>
                      </a:pPr>
                      <a:r>
                        <a:rPr lang="pt-BR" sz="2800" b="1" dirty="0">
                          <a:latin typeface="+mn-lt"/>
                          <a:ea typeface="Times New Roman"/>
                          <a:cs typeface="Arial"/>
                        </a:rPr>
                        <a:t>Operação</a:t>
                      </a:r>
                      <a:endParaRPr lang="pt-BR" sz="2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0">
                <a:tc>
                  <a:txBody>
                    <a:bodyPr/>
                    <a:lstStyle/>
                    <a:p>
                      <a:pPr algn="ctr">
                        <a:spcAft>
                          <a:spcPts val="0"/>
                        </a:spcAft>
                      </a:pPr>
                      <a:r>
                        <a:rPr lang="pt-BR" sz="2400" dirty="0" err="1" smtClean="0">
                          <a:latin typeface="+mn-lt"/>
                          <a:ea typeface="Times New Roman"/>
                          <a:cs typeface="Arial"/>
                        </a:rPr>
                        <a:t>PegaOProximo</a:t>
                      </a:r>
                      <a:r>
                        <a:rPr lang="pt-BR" sz="2400" dirty="0" smtClean="0">
                          <a:latin typeface="+mn-lt"/>
                          <a:ea typeface="Times New Roman"/>
                          <a:cs typeface="Arial"/>
                        </a:rPr>
                        <a:t> (</a:t>
                      </a:r>
                      <a:r>
                        <a:rPr lang="pt-BR" sz="2400" dirty="0">
                          <a:latin typeface="+mn-lt"/>
                          <a:ea typeface="Times New Roman"/>
                          <a:cs typeface="Arial"/>
                        </a:rPr>
                        <a:t>L, X, </a:t>
                      </a:r>
                      <a:r>
                        <a:rPr lang="pt-BR" sz="2400" dirty="0" err="1">
                          <a:latin typeface="+mn-lt"/>
                          <a:ea typeface="Times New Roman"/>
                          <a:cs typeface="Arial"/>
                        </a:rPr>
                        <a:t>TemElemento</a:t>
                      </a:r>
                      <a:r>
                        <a:rPr lang="pt-BR" sz="2400" dirty="0">
                          <a:latin typeface="+mn-lt"/>
                          <a:ea typeface="Times New Roman"/>
                          <a:cs typeface="Arial"/>
                        </a:rPr>
                        <a:t>)</a:t>
                      </a:r>
                      <a:endParaRPr lang="pt-BR" sz="24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graphicFrame>
        <p:nvGraphicFramePr>
          <p:cNvPr id="145" name="Tabela 144"/>
          <p:cNvGraphicFramePr>
            <a:graphicFrameLocks noGrp="1"/>
          </p:cNvGraphicFramePr>
          <p:nvPr/>
        </p:nvGraphicFramePr>
        <p:xfrm>
          <a:off x="2843808" y="5949280"/>
          <a:ext cx="5928320" cy="792480"/>
        </p:xfrm>
        <a:graphic>
          <a:graphicData uri="http://schemas.openxmlformats.org/drawingml/2006/table">
            <a:tbl>
              <a:tblPr/>
              <a:tblGrid>
                <a:gridCol w="3995935"/>
                <a:gridCol w="1932385"/>
              </a:tblGrid>
              <a:tr h="0">
                <a:tc gridSpan="2">
                  <a:txBody>
                    <a:bodyPr/>
                    <a:lstStyle/>
                    <a:p>
                      <a:pPr algn="ctr">
                        <a:spcAft>
                          <a:spcPts val="0"/>
                        </a:spcAft>
                      </a:pPr>
                      <a:r>
                        <a:rPr lang="pt-BR" sz="2800" b="1" dirty="0">
                          <a:latin typeface="+mn-lt"/>
                          <a:ea typeface="Times New Roman"/>
                          <a:cs typeface="Arial"/>
                        </a:rPr>
                        <a:t>Resultado</a:t>
                      </a:r>
                      <a:endParaRPr lang="pt-BR" sz="2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tr>
              <a:tr h="0">
                <a:tc>
                  <a:txBody>
                    <a:bodyPr/>
                    <a:lstStyle/>
                    <a:p>
                      <a:pPr algn="ctr">
                        <a:spcAft>
                          <a:spcPts val="0"/>
                        </a:spcAft>
                      </a:pPr>
                      <a:r>
                        <a:rPr lang="pt-BR" sz="2400" dirty="0" err="1">
                          <a:latin typeface="+mn-lt"/>
                          <a:ea typeface="Times New Roman"/>
                          <a:cs typeface="Arial"/>
                        </a:rPr>
                        <a:t>TemElemento</a:t>
                      </a:r>
                      <a:r>
                        <a:rPr lang="pt-BR" sz="2400" dirty="0">
                          <a:latin typeface="+mn-lt"/>
                          <a:ea typeface="Times New Roman"/>
                          <a:cs typeface="Arial"/>
                        </a:rPr>
                        <a:t>: </a:t>
                      </a:r>
                      <a:r>
                        <a:rPr lang="pt-BR" sz="2400" dirty="0" smtClean="0">
                          <a:solidFill>
                            <a:srgbClr val="FF0000"/>
                          </a:solidFill>
                          <a:latin typeface="+mn-lt"/>
                          <a:ea typeface="Times New Roman"/>
                          <a:cs typeface="Arial"/>
                        </a:rPr>
                        <a:t>Verdadeiro</a:t>
                      </a:r>
                      <a:endParaRPr lang="pt-BR" sz="2400" dirty="0">
                        <a:solidFill>
                          <a:srgbClr val="FF0000"/>
                        </a:solidFill>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r>
                        <a:rPr lang="pt-BR" sz="2400" dirty="0" smtClean="0"/>
                        <a:t>X: </a:t>
                      </a:r>
                      <a:r>
                        <a:rPr lang="pt-BR" sz="2400" dirty="0" smtClean="0">
                          <a:solidFill>
                            <a:srgbClr val="FF0000"/>
                          </a:solidFill>
                        </a:rPr>
                        <a:t>B</a:t>
                      </a:r>
                      <a:endParaRPr lang="pt-BR" sz="2400" dirty="0">
                        <a:solidFill>
                          <a:srgbClr val="FF0000"/>
                        </a:solidFil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pic>
        <p:nvPicPr>
          <p:cNvPr id="54274" name="Picture 2"/>
          <p:cNvPicPr>
            <a:picLocks noChangeAspect="1" noChangeArrowheads="1"/>
          </p:cNvPicPr>
          <p:nvPr/>
        </p:nvPicPr>
        <p:blipFill>
          <a:blip r:embed="rId2" cstate="print"/>
          <a:srcRect/>
          <a:stretch>
            <a:fillRect/>
          </a:stretch>
        </p:blipFill>
        <p:spPr bwMode="auto">
          <a:xfrm>
            <a:off x="830531" y="1844824"/>
            <a:ext cx="7808285" cy="34563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spcBef>
                <a:spcPts val="600"/>
              </a:spcBef>
              <a:spcAft>
                <a:spcPts val="600"/>
              </a:spcAft>
            </a:pPr>
            <a:r>
              <a:rPr lang="pt-BR" b="1" dirty="0" smtClean="0">
                <a:solidFill>
                  <a:srgbClr val="C00000"/>
                </a:solidFill>
                <a:ea typeface="Times New Roman"/>
                <a:cs typeface="Times New Roman"/>
              </a:rPr>
              <a:t>Atualizando um Cadastro de Funcionários</a:t>
            </a:r>
            <a:endParaRPr lang="pt-BR" sz="2400" dirty="0">
              <a:solidFill>
                <a:srgbClr val="C00000"/>
              </a:solidFill>
              <a:latin typeface="Garamond"/>
              <a:ea typeface="Times New Roman"/>
              <a:cs typeface="Times New Roman"/>
            </a:endParaRPr>
          </a:p>
        </p:txBody>
      </p:sp>
      <p:graphicFrame>
        <p:nvGraphicFramePr>
          <p:cNvPr id="6" name="Tabela 5"/>
          <p:cNvGraphicFramePr>
            <a:graphicFrameLocks noGrp="1"/>
          </p:cNvGraphicFramePr>
          <p:nvPr/>
        </p:nvGraphicFramePr>
        <p:xfrm>
          <a:off x="899592" y="2060848"/>
          <a:ext cx="7481659" cy="4464496"/>
        </p:xfrm>
        <a:graphic>
          <a:graphicData uri="http://schemas.openxmlformats.org/drawingml/2006/table">
            <a:tbl>
              <a:tblPr/>
              <a:tblGrid>
                <a:gridCol w="2946410"/>
                <a:gridCol w="4535249"/>
              </a:tblGrid>
              <a:tr h="4464496">
                <a:tc>
                  <a:txBody>
                    <a:bodyPr/>
                    <a:lstStyle/>
                    <a:p>
                      <a:pPr algn="ctr">
                        <a:spcAft>
                          <a:spcPts val="0"/>
                        </a:spcAft>
                      </a:pPr>
                      <a:endParaRPr lang="pt-BR" sz="800" dirty="0">
                        <a:latin typeface="Garamon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spcAft>
                          <a:spcPts val="0"/>
                        </a:spcAft>
                      </a:pPr>
                      <a:r>
                        <a:rPr lang="pt-BR" sz="2800" dirty="0" smtClean="0">
                          <a:latin typeface="Arial"/>
                          <a:ea typeface="Times New Roman"/>
                          <a:cs typeface="Times New Roman"/>
                        </a:rPr>
                        <a:t>Se </a:t>
                      </a:r>
                      <a:r>
                        <a:rPr lang="pt-BR" sz="2800" dirty="0">
                          <a:latin typeface="Arial"/>
                          <a:ea typeface="Times New Roman"/>
                          <a:cs typeface="Times New Roman"/>
                        </a:rPr>
                        <a:t>o funcionário de nome </a:t>
                      </a:r>
                      <a:r>
                        <a:rPr lang="pt-BR" sz="2800" b="1" i="1" dirty="0">
                          <a:latin typeface="Arial"/>
                          <a:ea typeface="Times New Roman"/>
                          <a:cs typeface="Times New Roman"/>
                        </a:rPr>
                        <a:t>Moacir</a:t>
                      </a:r>
                      <a:r>
                        <a:rPr lang="pt-BR" sz="2800" dirty="0">
                          <a:latin typeface="Arial"/>
                          <a:ea typeface="Times New Roman"/>
                          <a:cs typeface="Times New Roman"/>
                        </a:rPr>
                        <a:t> deve ser desligado da empresa:</a:t>
                      </a:r>
                      <a:endParaRPr lang="pt-BR" sz="2800" dirty="0">
                        <a:latin typeface="Garamond"/>
                        <a:ea typeface="Times New Roman"/>
                        <a:cs typeface="Times New Roman"/>
                      </a:endParaRPr>
                    </a:p>
                    <a:p>
                      <a:pPr marL="342900" lvl="0" indent="-342900">
                        <a:spcBef>
                          <a:spcPts val="600"/>
                        </a:spcBef>
                        <a:spcAft>
                          <a:spcPts val="600"/>
                        </a:spcAft>
                        <a:buFont typeface="Symbol"/>
                        <a:buChar char=""/>
                      </a:pPr>
                      <a:r>
                        <a:rPr lang="pt-BR" sz="2800" b="1" dirty="0">
                          <a:latin typeface="Arial"/>
                          <a:ea typeface="Times New Roman"/>
                          <a:cs typeface="Times New Roman"/>
                        </a:rPr>
                        <a:t>Procuramos</a:t>
                      </a:r>
                      <a:r>
                        <a:rPr lang="pt-BR" sz="2800" dirty="0">
                          <a:latin typeface="Arial"/>
                          <a:ea typeface="Times New Roman"/>
                          <a:cs typeface="Times New Roman"/>
                        </a:rPr>
                        <a:t> a pastinha do </a:t>
                      </a:r>
                      <a:r>
                        <a:rPr lang="pt-BR" sz="2800" b="1" i="1" dirty="0">
                          <a:latin typeface="Arial"/>
                          <a:ea typeface="Times New Roman"/>
                          <a:cs typeface="Times New Roman"/>
                        </a:rPr>
                        <a:t>Moacir</a:t>
                      </a:r>
                      <a:r>
                        <a:rPr lang="pt-BR" sz="2800" i="1" dirty="0">
                          <a:latin typeface="Arial"/>
                          <a:ea typeface="Times New Roman"/>
                          <a:cs typeface="Times New Roman"/>
                        </a:rPr>
                        <a:t>; e</a:t>
                      </a:r>
                      <a:endParaRPr lang="pt-BR" sz="2800" dirty="0">
                        <a:latin typeface="Garamond"/>
                        <a:ea typeface="Times New Roman"/>
                        <a:cs typeface="Times New Roman"/>
                      </a:endParaRPr>
                    </a:p>
                    <a:p>
                      <a:pPr marL="342900" lvl="0" indent="-342900">
                        <a:spcAft>
                          <a:spcPts val="0"/>
                        </a:spcAft>
                        <a:buFont typeface="Symbol"/>
                        <a:buChar char=""/>
                      </a:pPr>
                      <a:r>
                        <a:rPr lang="pt-BR" sz="2800" b="1" dirty="0">
                          <a:latin typeface="Arial"/>
                          <a:ea typeface="Times New Roman"/>
                          <a:cs typeface="Times New Roman"/>
                        </a:rPr>
                        <a:t>Retiramos</a:t>
                      </a:r>
                      <a:r>
                        <a:rPr lang="pt-BR" sz="2800" dirty="0">
                          <a:latin typeface="Arial"/>
                          <a:ea typeface="Times New Roman"/>
                          <a:cs typeface="Times New Roman"/>
                        </a:rPr>
                        <a:t>, especificamente, a pastinha que guarda os dados do </a:t>
                      </a:r>
                      <a:r>
                        <a:rPr lang="pt-BR" sz="2800" b="1" i="1" dirty="0">
                          <a:latin typeface="Arial"/>
                          <a:ea typeface="Times New Roman"/>
                          <a:cs typeface="Times New Roman"/>
                        </a:rPr>
                        <a:t>Moacir</a:t>
                      </a:r>
                      <a:r>
                        <a:rPr lang="pt-BR" sz="2800" dirty="0">
                          <a:latin typeface="Arial"/>
                          <a:ea typeface="Times New Roman"/>
                          <a:cs typeface="Times New Roman"/>
                        </a:rPr>
                        <a:t> - esteja ela onde estiver.</a:t>
                      </a:r>
                      <a:endParaRPr lang="pt-BR" sz="2800" dirty="0">
                        <a:latin typeface="Garamond"/>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r>
            </a:tbl>
          </a:graphicData>
        </a:graphic>
      </p:graphicFrame>
      <p:pic>
        <p:nvPicPr>
          <p:cNvPr id="33793" name="Imagem 22" descr="http://i.istockimg.com/file_thumbview_approve/10165778/2/stock-photo-10165778-filing-in-the-office.jpg"/>
          <p:cNvPicPr>
            <a:picLocks noChangeAspect="1" noChangeArrowheads="1"/>
          </p:cNvPicPr>
          <p:nvPr/>
        </p:nvPicPr>
        <p:blipFill>
          <a:blip r:embed="rId2" cstate="print"/>
          <a:srcRect/>
          <a:stretch>
            <a:fillRect/>
          </a:stretch>
        </p:blipFill>
        <p:spPr bwMode="auto">
          <a:xfrm>
            <a:off x="1021076" y="2132856"/>
            <a:ext cx="2726094" cy="4104456"/>
          </a:xfrm>
          <a:prstGeom prst="rect">
            <a:avLst/>
          </a:prstGeom>
          <a:noFill/>
        </p:spPr>
      </p:pic>
      <p:sp>
        <p:nvSpPr>
          <p:cNvPr id="33794" name="Text Box 2"/>
          <p:cNvSpPr txBox="1">
            <a:spLocks noChangeArrowheads="1"/>
          </p:cNvSpPr>
          <p:nvPr/>
        </p:nvSpPr>
        <p:spPr bwMode="auto">
          <a:xfrm>
            <a:off x="-34925" y="1803400"/>
            <a:ext cx="315913" cy="747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33796" name="Text Box 4"/>
          <p:cNvSpPr txBox="1">
            <a:spLocks noChangeArrowheads="1"/>
          </p:cNvSpPr>
          <p:nvPr/>
        </p:nvSpPr>
        <p:spPr bwMode="auto">
          <a:xfrm>
            <a:off x="974800" y="6237312"/>
            <a:ext cx="1580976" cy="2616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pt-BR" sz="1100" b="0" i="0" u="none" strike="noStrike" cap="none" normalizeH="0" baseline="0" noProof="1" smtClean="0">
                <a:ln>
                  <a:noFill/>
                </a:ln>
                <a:solidFill>
                  <a:schemeClr val="tx1"/>
                </a:solidFill>
                <a:effectLst/>
                <a:latin typeface="Arial" pitchFamily="34" charset="0"/>
                <a:cs typeface="Arial" pitchFamily="34" charset="0"/>
              </a:rPr>
              <a:t>iStockPhoto</a:t>
            </a:r>
            <a:endParaRPr kumimoji="0" lang="pt-B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1" name="Tabela 120"/>
          <p:cNvGraphicFramePr>
            <a:graphicFrameLocks noGrp="1"/>
          </p:cNvGraphicFramePr>
          <p:nvPr/>
        </p:nvGraphicFramePr>
        <p:xfrm>
          <a:off x="611560" y="260648"/>
          <a:ext cx="5472608" cy="792480"/>
        </p:xfrm>
        <a:graphic>
          <a:graphicData uri="http://schemas.openxmlformats.org/drawingml/2006/table">
            <a:tbl>
              <a:tblPr/>
              <a:tblGrid>
                <a:gridCol w="5472608"/>
              </a:tblGrid>
              <a:tr h="0">
                <a:tc>
                  <a:txBody>
                    <a:bodyPr/>
                    <a:lstStyle/>
                    <a:p>
                      <a:pPr algn="ctr">
                        <a:spcAft>
                          <a:spcPts val="0"/>
                        </a:spcAft>
                      </a:pPr>
                      <a:r>
                        <a:rPr lang="pt-BR" sz="2800" b="1" dirty="0">
                          <a:latin typeface="+mn-lt"/>
                          <a:ea typeface="Times New Roman"/>
                          <a:cs typeface="Arial"/>
                        </a:rPr>
                        <a:t>Operação</a:t>
                      </a:r>
                      <a:endParaRPr lang="pt-BR" sz="2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0">
                <a:tc>
                  <a:txBody>
                    <a:bodyPr/>
                    <a:lstStyle/>
                    <a:p>
                      <a:pPr algn="ctr">
                        <a:spcAft>
                          <a:spcPts val="0"/>
                        </a:spcAft>
                      </a:pPr>
                      <a:r>
                        <a:rPr lang="pt-BR" sz="2400" dirty="0" err="1" smtClean="0">
                          <a:latin typeface="+mn-lt"/>
                          <a:ea typeface="Times New Roman"/>
                          <a:cs typeface="Arial"/>
                        </a:rPr>
                        <a:t>PegaOProximo</a:t>
                      </a:r>
                      <a:r>
                        <a:rPr lang="pt-BR" sz="2400" dirty="0" smtClean="0">
                          <a:latin typeface="+mn-lt"/>
                          <a:ea typeface="Times New Roman"/>
                          <a:cs typeface="Arial"/>
                        </a:rPr>
                        <a:t> (</a:t>
                      </a:r>
                      <a:r>
                        <a:rPr lang="pt-BR" sz="2400" dirty="0">
                          <a:latin typeface="+mn-lt"/>
                          <a:ea typeface="Times New Roman"/>
                          <a:cs typeface="Arial"/>
                        </a:rPr>
                        <a:t>L, X, </a:t>
                      </a:r>
                      <a:r>
                        <a:rPr lang="pt-BR" sz="2400" dirty="0" err="1">
                          <a:latin typeface="+mn-lt"/>
                          <a:ea typeface="Times New Roman"/>
                          <a:cs typeface="Arial"/>
                        </a:rPr>
                        <a:t>TemElemento</a:t>
                      </a:r>
                      <a:r>
                        <a:rPr lang="pt-BR" sz="2400" dirty="0">
                          <a:latin typeface="+mn-lt"/>
                          <a:ea typeface="Times New Roman"/>
                          <a:cs typeface="Arial"/>
                        </a:rPr>
                        <a:t>)</a:t>
                      </a:r>
                      <a:endParaRPr lang="pt-BR" sz="24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graphicFrame>
        <p:nvGraphicFramePr>
          <p:cNvPr id="145" name="Tabela 144"/>
          <p:cNvGraphicFramePr>
            <a:graphicFrameLocks noGrp="1"/>
          </p:cNvGraphicFramePr>
          <p:nvPr/>
        </p:nvGraphicFramePr>
        <p:xfrm>
          <a:off x="2843808" y="5949280"/>
          <a:ext cx="5928320" cy="792480"/>
        </p:xfrm>
        <a:graphic>
          <a:graphicData uri="http://schemas.openxmlformats.org/drawingml/2006/table">
            <a:tbl>
              <a:tblPr/>
              <a:tblGrid>
                <a:gridCol w="3995935"/>
                <a:gridCol w="1932385"/>
              </a:tblGrid>
              <a:tr h="0">
                <a:tc gridSpan="2">
                  <a:txBody>
                    <a:bodyPr/>
                    <a:lstStyle/>
                    <a:p>
                      <a:pPr algn="ctr">
                        <a:spcAft>
                          <a:spcPts val="0"/>
                        </a:spcAft>
                      </a:pPr>
                      <a:r>
                        <a:rPr lang="pt-BR" sz="2800" b="1" dirty="0">
                          <a:latin typeface="+mn-lt"/>
                          <a:ea typeface="Times New Roman"/>
                          <a:cs typeface="Arial"/>
                        </a:rPr>
                        <a:t>Resultado</a:t>
                      </a:r>
                      <a:endParaRPr lang="pt-BR" sz="2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tr>
              <a:tr h="0">
                <a:tc>
                  <a:txBody>
                    <a:bodyPr/>
                    <a:lstStyle/>
                    <a:p>
                      <a:pPr algn="ctr">
                        <a:spcAft>
                          <a:spcPts val="0"/>
                        </a:spcAft>
                      </a:pPr>
                      <a:r>
                        <a:rPr lang="pt-BR" sz="2400" dirty="0" err="1">
                          <a:latin typeface="+mn-lt"/>
                          <a:ea typeface="Times New Roman"/>
                          <a:cs typeface="Arial"/>
                        </a:rPr>
                        <a:t>TemElemento</a:t>
                      </a:r>
                      <a:r>
                        <a:rPr lang="pt-BR" sz="2400" dirty="0">
                          <a:latin typeface="+mn-lt"/>
                          <a:ea typeface="Times New Roman"/>
                          <a:cs typeface="Arial"/>
                        </a:rPr>
                        <a:t>: </a:t>
                      </a:r>
                      <a:r>
                        <a:rPr lang="pt-BR" sz="2400" dirty="0">
                          <a:solidFill>
                            <a:srgbClr val="FF0000"/>
                          </a:solidFill>
                          <a:latin typeface="+mn-lt"/>
                          <a:ea typeface="Times New Roman"/>
                          <a:cs typeface="Arial"/>
                        </a:rPr>
                        <a:t>Verdadeiro</a:t>
                      </a:r>
                      <a:endParaRPr lang="pt-BR" sz="2400" dirty="0">
                        <a:solidFill>
                          <a:srgbClr val="FF0000"/>
                        </a:solidFill>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r>
                        <a:rPr lang="pt-BR" sz="2400" dirty="0" smtClean="0"/>
                        <a:t>X: </a:t>
                      </a:r>
                      <a:r>
                        <a:rPr lang="pt-BR" sz="2400" dirty="0" smtClean="0">
                          <a:solidFill>
                            <a:srgbClr val="FF0000"/>
                          </a:solidFill>
                        </a:rPr>
                        <a:t>C</a:t>
                      </a:r>
                      <a:endParaRPr lang="pt-BR" sz="2400" dirty="0">
                        <a:solidFill>
                          <a:srgbClr val="FF0000"/>
                        </a:solidFil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pic>
        <p:nvPicPr>
          <p:cNvPr id="52226" name="Picture 2"/>
          <p:cNvPicPr>
            <a:picLocks noChangeAspect="1" noChangeArrowheads="1"/>
          </p:cNvPicPr>
          <p:nvPr/>
        </p:nvPicPr>
        <p:blipFill>
          <a:blip r:embed="rId2" cstate="print"/>
          <a:srcRect/>
          <a:stretch>
            <a:fillRect/>
          </a:stretch>
        </p:blipFill>
        <p:spPr bwMode="auto">
          <a:xfrm>
            <a:off x="523586" y="1628800"/>
            <a:ext cx="8258763" cy="36724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1" name="Tabela 120"/>
          <p:cNvGraphicFramePr>
            <a:graphicFrameLocks noGrp="1"/>
          </p:cNvGraphicFramePr>
          <p:nvPr/>
        </p:nvGraphicFramePr>
        <p:xfrm>
          <a:off x="611560" y="260648"/>
          <a:ext cx="5472608" cy="792480"/>
        </p:xfrm>
        <a:graphic>
          <a:graphicData uri="http://schemas.openxmlformats.org/drawingml/2006/table">
            <a:tbl>
              <a:tblPr/>
              <a:tblGrid>
                <a:gridCol w="5472608"/>
              </a:tblGrid>
              <a:tr h="0">
                <a:tc>
                  <a:txBody>
                    <a:bodyPr/>
                    <a:lstStyle/>
                    <a:p>
                      <a:pPr algn="ctr">
                        <a:spcAft>
                          <a:spcPts val="0"/>
                        </a:spcAft>
                      </a:pPr>
                      <a:r>
                        <a:rPr lang="pt-BR" sz="2800" b="1" dirty="0">
                          <a:latin typeface="+mn-lt"/>
                          <a:ea typeface="Times New Roman"/>
                          <a:cs typeface="Arial"/>
                        </a:rPr>
                        <a:t>Operação</a:t>
                      </a:r>
                      <a:endParaRPr lang="pt-BR" sz="2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0">
                <a:tc>
                  <a:txBody>
                    <a:bodyPr/>
                    <a:lstStyle/>
                    <a:p>
                      <a:pPr algn="ctr">
                        <a:spcAft>
                          <a:spcPts val="0"/>
                        </a:spcAft>
                      </a:pPr>
                      <a:r>
                        <a:rPr lang="pt-BR" sz="2400" dirty="0" err="1" smtClean="0">
                          <a:latin typeface="+mn-lt"/>
                          <a:ea typeface="Times New Roman"/>
                          <a:cs typeface="Arial"/>
                        </a:rPr>
                        <a:t>PegaOProximo</a:t>
                      </a:r>
                      <a:r>
                        <a:rPr lang="pt-BR" sz="2400" dirty="0" smtClean="0">
                          <a:latin typeface="+mn-lt"/>
                          <a:ea typeface="Times New Roman"/>
                          <a:cs typeface="Arial"/>
                        </a:rPr>
                        <a:t> (</a:t>
                      </a:r>
                      <a:r>
                        <a:rPr lang="pt-BR" sz="2400" dirty="0">
                          <a:latin typeface="+mn-lt"/>
                          <a:ea typeface="Times New Roman"/>
                          <a:cs typeface="Arial"/>
                        </a:rPr>
                        <a:t>L, X, </a:t>
                      </a:r>
                      <a:r>
                        <a:rPr lang="pt-BR" sz="2400" dirty="0" err="1">
                          <a:latin typeface="+mn-lt"/>
                          <a:ea typeface="Times New Roman"/>
                          <a:cs typeface="Arial"/>
                        </a:rPr>
                        <a:t>TemElemento</a:t>
                      </a:r>
                      <a:r>
                        <a:rPr lang="pt-BR" sz="2400" dirty="0">
                          <a:latin typeface="+mn-lt"/>
                          <a:ea typeface="Times New Roman"/>
                          <a:cs typeface="Arial"/>
                        </a:rPr>
                        <a:t>)</a:t>
                      </a:r>
                      <a:endParaRPr lang="pt-BR" sz="24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graphicFrame>
        <p:nvGraphicFramePr>
          <p:cNvPr id="145" name="Tabela 144"/>
          <p:cNvGraphicFramePr>
            <a:graphicFrameLocks noGrp="1"/>
          </p:cNvGraphicFramePr>
          <p:nvPr/>
        </p:nvGraphicFramePr>
        <p:xfrm>
          <a:off x="2843808" y="5949280"/>
          <a:ext cx="5928320" cy="792480"/>
        </p:xfrm>
        <a:graphic>
          <a:graphicData uri="http://schemas.openxmlformats.org/drawingml/2006/table">
            <a:tbl>
              <a:tblPr/>
              <a:tblGrid>
                <a:gridCol w="3995935"/>
                <a:gridCol w="1932385"/>
              </a:tblGrid>
              <a:tr h="0">
                <a:tc gridSpan="2">
                  <a:txBody>
                    <a:bodyPr/>
                    <a:lstStyle/>
                    <a:p>
                      <a:pPr algn="ctr">
                        <a:spcAft>
                          <a:spcPts val="0"/>
                        </a:spcAft>
                      </a:pPr>
                      <a:r>
                        <a:rPr lang="pt-BR" sz="2800" b="1" dirty="0">
                          <a:latin typeface="+mn-lt"/>
                          <a:ea typeface="Times New Roman"/>
                          <a:cs typeface="Arial"/>
                        </a:rPr>
                        <a:t>Resultado</a:t>
                      </a:r>
                      <a:endParaRPr lang="pt-BR" sz="2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tr>
              <a:tr h="0">
                <a:tc>
                  <a:txBody>
                    <a:bodyPr/>
                    <a:lstStyle/>
                    <a:p>
                      <a:pPr algn="ctr">
                        <a:spcAft>
                          <a:spcPts val="0"/>
                        </a:spcAft>
                      </a:pPr>
                      <a:r>
                        <a:rPr lang="pt-BR" sz="2400" dirty="0" err="1">
                          <a:latin typeface="+mn-lt"/>
                          <a:ea typeface="Times New Roman"/>
                          <a:cs typeface="Arial"/>
                        </a:rPr>
                        <a:t>TemElemento</a:t>
                      </a:r>
                      <a:r>
                        <a:rPr lang="pt-BR" sz="2400" dirty="0">
                          <a:latin typeface="+mn-lt"/>
                          <a:ea typeface="Times New Roman"/>
                          <a:cs typeface="Arial"/>
                        </a:rPr>
                        <a:t>: </a:t>
                      </a:r>
                      <a:r>
                        <a:rPr lang="pt-BR" sz="2400" dirty="0" smtClean="0">
                          <a:solidFill>
                            <a:srgbClr val="FF0000"/>
                          </a:solidFill>
                          <a:latin typeface="+mn-lt"/>
                          <a:ea typeface="Times New Roman"/>
                          <a:cs typeface="Arial"/>
                        </a:rPr>
                        <a:t>Falso</a:t>
                      </a:r>
                      <a:endParaRPr lang="pt-BR" sz="2400" dirty="0">
                        <a:solidFill>
                          <a:srgbClr val="FF0000"/>
                        </a:solidFill>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r>
                        <a:rPr lang="pt-BR" sz="2400" dirty="0" smtClean="0"/>
                        <a:t>X: </a:t>
                      </a:r>
                      <a:r>
                        <a:rPr lang="pt-BR" sz="2400" dirty="0" smtClean="0">
                          <a:solidFill>
                            <a:srgbClr val="FF0000"/>
                          </a:solidFill>
                        </a:rPr>
                        <a:t>?</a:t>
                      </a:r>
                      <a:endParaRPr lang="pt-BR" sz="2400" dirty="0">
                        <a:solidFill>
                          <a:srgbClr val="FF0000"/>
                        </a:solidFil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pic>
        <p:nvPicPr>
          <p:cNvPr id="53250" name="Picture 2"/>
          <p:cNvPicPr>
            <a:picLocks noChangeAspect="1" noChangeArrowheads="1"/>
          </p:cNvPicPr>
          <p:nvPr/>
        </p:nvPicPr>
        <p:blipFill>
          <a:blip r:embed="rId2" cstate="print"/>
          <a:srcRect/>
          <a:stretch>
            <a:fillRect/>
          </a:stretch>
        </p:blipFill>
        <p:spPr bwMode="auto">
          <a:xfrm>
            <a:off x="899592" y="2093025"/>
            <a:ext cx="7829139" cy="28481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611560" y="1340768"/>
            <a:ext cx="8208912" cy="5262979"/>
          </a:xfrm>
          <a:prstGeom prst="rect">
            <a:avLst/>
          </a:prstGeom>
          <a:solidFill>
            <a:srgbClr val="D9D9D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BR" sz="2200" b="1" dirty="0" smtClean="0"/>
              <a:t>Exercício 6.11 Pega o Primeiro</a:t>
            </a:r>
            <a:endParaRPr lang="pt-BR" sz="2200" dirty="0" smtClean="0"/>
          </a:p>
          <a:p>
            <a:r>
              <a:rPr lang="pt-BR" b="1" dirty="0" err="1" smtClean="0">
                <a:latin typeface="Arial Narrow" pitchFamily="34" charset="0"/>
              </a:rPr>
              <a:t>PegaOPrimeiro</a:t>
            </a:r>
            <a:r>
              <a:rPr lang="pt-BR" dirty="0" smtClean="0">
                <a:latin typeface="Arial Narrow" pitchFamily="34" charset="0"/>
              </a:rPr>
              <a:t> (parâmetro por referência </a:t>
            </a:r>
            <a:r>
              <a:rPr lang="pt-BR" b="1" dirty="0" smtClean="0">
                <a:latin typeface="Arial Narrow" pitchFamily="34" charset="0"/>
              </a:rPr>
              <a:t>L</a:t>
            </a:r>
            <a:r>
              <a:rPr lang="pt-BR" dirty="0" smtClean="0">
                <a:latin typeface="Arial Narrow" pitchFamily="34" charset="0"/>
              </a:rPr>
              <a:t> do tipo Lista, parâmetro por referência </a:t>
            </a:r>
            <a:r>
              <a:rPr lang="pt-BR" b="1" dirty="0" smtClean="0">
                <a:latin typeface="Arial Narrow" pitchFamily="34" charset="0"/>
              </a:rPr>
              <a:t>X</a:t>
            </a:r>
            <a:r>
              <a:rPr lang="pt-BR" dirty="0" smtClean="0">
                <a:latin typeface="Arial Narrow" pitchFamily="34" charset="0"/>
              </a:rPr>
              <a:t> do tipo </a:t>
            </a:r>
            <a:r>
              <a:rPr lang="pt-BR" dirty="0" err="1" smtClean="0">
                <a:latin typeface="Arial Narrow" pitchFamily="34" charset="0"/>
              </a:rPr>
              <a:t>Char</a:t>
            </a:r>
            <a:r>
              <a:rPr lang="pt-BR" dirty="0" smtClean="0">
                <a:latin typeface="Arial Narrow" pitchFamily="34" charset="0"/>
              </a:rPr>
              <a:t>, parâmetro por referência </a:t>
            </a:r>
            <a:r>
              <a:rPr lang="pt-BR" b="1" dirty="0" err="1" smtClean="0">
                <a:latin typeface="Arial Narrow" pitchFamily="34" charset="0"/>
              </a:rPr>
              <a:t>TemElemento</a:t>
            </a:r>
            <a:r>
              <a:rPr lang="pt-BR" dirty="0" smtClean="0">
                <a:latin typeface="Arial Narrow" pitchFamily="34" charset="0"/>
              </a:rPr>
              <a:t> do tipo </a:t>
            </a:r>
            <a:r>
              <a:rPr lang="pt-BR" dirty="0" err="1" smtClean="0">
                <a:latin typeface="Arial Narrow" pitchFamily="34" charset="0"/>
              </a:rPr>
              <a:t>Boolean</a:t>
            </a:r>
            <a:r>
              <a:rPr lang="pt-BR" dirty="0" smtClean="0">
                <a:latin typeface="Arial Narrow" pitchFamily="34" charset="0"/>
              </a:rPr>
              <a:t>);</a:t>
            </a:r>
          </a:p>
          <a:p>
            <a:r>
              <a:rPr lang="pt-BR" dirty="0" smtClean="0">
                <a:solidFill>
                  <a:srgbClr val="FF0000"/>
                </a:solidFill>
                <a:latin typeface="Arial Narrow" pitchFamily="34" charset="0"/>
              </a:rPr>
              <a:t>/* Caso a lista estiver vazia, </a:t>
            </a:r>
            <a:r>
              <a:rPr lang="pt-BR" dirty="0" err="1" smtClean="0">
                <a:solidFill>
                  <a:srgbClr val="FF0000"/>
                </a:solidFill>
                <a:latin typeface="Arial Narrow" pitchFamily="34" charset="0"/>
              </a:rPr>
              <a:t>TemElemento</a:t>
            </a:r>
            <a:r>
              <a:rPr lang="pt-BR" dirty="0" smtClean="0">
                <a:solidFill>
                  <a:srgbClr val="FF0000"/>
                </a:solidFill>
                <a:latin typeface="Arial Narrow" pitchFamily="34" charset="0"/>
              </a:rPr>
              <a:t> retorna o valor Falso. Caso a lista não estiver vazia, </a:t>
            </a:r>
            <a:r>
              <a:rPr lang="pt-BR" dirty="0" err="1" smtClean="0">
                <a:solidFill>
                  <a:srgbClr val="FF0000"/>
                </a:solidFill>
                <a:latin typeface="Arial Narrow" pitchFamily="34" charset="0"/>
              </a:rPr>
              <a:t>TemElemento</a:t>
            </a:r>
            <a:r>
              <a:rPr lang="pt-BR" dirty="0" smtClean="0">
                <a:solidFill>
                  <a:srgbClr val="FF0000"/>
                </a:solidFill>
                <a:latin typeface="Arial Narrow" pitchFamily="34" charset="0"/>
              </a:rPr>
              <a:t> retornará Verdadeiro, e o valor do primeiro elemento da Lista retornará no parâmetro X */</a:t>
            </a:r>
          </a:p>
          <a:p>
            <a:endParaRPr lang="pt-BR" sz="1200" b="1" dirty="0" smtClean="0"/>
          </a:p>
          <a:p>
            <a:r>
              <a:rPr lang="pt-BR" sz="2200" b="1" dirty="0" smtClean="0"/>
              <a:t>Exercício 6.12 Pega o Próximo</a:t>
            </a:r>
            <a:endParaRPr lang="pt-BR" sz="2200" dirty="0" smtClean="0"/>
          </a:p>
          <a:p>
            <a:r>
              <a:rPr lang="pt-BR" b="1" dirty="0" err="1" smtClean="0">
                <a:latin typeface="Arial Narrow" pitchFamily="34" charset="0"/>
              </a:rPr>
              <a:t>PegaOPróximo</a:t>
            </a:r>
            <a:r>
              <a:rPr lang="pt-BR" dirty="0" smtClean="0">
                <a:latin typeface="Arial Narrow" pitchFamily="34" charset="0"/>
              </a:rPr>
              <a:t> (parâmetro por referência </a:t>
            </a:r>
            <a:r>
              <a:rPr lang="pt-BR" b="1" dirty="0" smtClean="0">
                <a:latin typeface="Arial Narrow" pitchFamily="34" charset="0"/>
              </a:rPr>
              <a:t>L</a:t>
            </a:r>
            <a:r>
              <a:rPr lang="pt-BR" dirty="0" smtClean="0">
                <a:latin typeface="Arial Narrow" pitchFamily="34" charset="0"/>
              </a:rPr>
              <a:t> do tipo Lista, parâmetro por referência </a:t>
            </a:r>
            <a:r>
              <a:rPr lang="pt-BR" b="1" dirty="0" smtClean="0">
                <a:latin typeface="Arial Narrow" pitchFamily="34" charset="0"/>
              </a:rPr>
              <a:t>X</a:t>
            </a:r>
            <a:r>
              <a:rPr lang="pt-BR" dirty="0" smtClean="0">
                <a:latin typeface="Arial Narrow" pitchFamily="34" charset="0"/>
              </a:rPr>
              <a:t> do tipo </a:t>
            </a:r>
            <a:r>
              <a:rPr lang="pt-BR" dirty="0" err="1" smtClean="0">
                <a:latin typeface="Arial Narrow" pitchFamily="34" charset="0"/>
              </a:rPr>
              <a:t>Char</a:t>
            </a:r>
            <a:r>
              <a:rPr lang="pt-BR" dirty="0" smtClean="0">
                <a:latin typeface="Arial Narrow" pitchFamily="34" charset="0"/>
              </a:rPr>
              <a:t>, parâmetro por referência </a:t>
            </a:r>
            <a:r>
              <a:rPr lang="pt-BR" b="1" dirty="0" err="1" smtClean="0">
                <a:latin typeface="Arial Narrow" pitchFamily="34" charset="0"/>
              </a:rPr>
              <a:t>TemElemento</a:t>
            </a:r>
            <a:r>
              <a:rPr lang="pt-BR" dirty="0" smtClean="0">
                <a:latin typeface="Arial Narrow" pitchFamily="34" charset="0"/>
              </a:rPr>
              <a:t> do tipo </a:t>
            </a:r>
            <a:r>
              <a:rPr lang="pt-BR" dirty="0" err="1" smtClean="0">
                <a:latin typeface="Arial Narrow" pitchFamily="34" charset="0"/>
              </a:rPr>
              <a:t>Boolean</a:t>
            </a:r>
            <a:r>
              <a:rPr lang="pt-BR" dirty="0" smtClean="0">
                <a:latin typeface="Arial Narrow" pitchFamily="34" charset="0"/>
              </a:rPr>
              <a:t>);</a:t>
            </a:r>
          </a:p>
          <a:p>
            <a:r>
              <a:rPr lang="pt-BR" dirty="0" smtClean="0">
                <a:solidFill>
                  <a:srgbClr val="FF0000"/>
                </a:solidFill>
                <a:latin typeface="Arial Narrow" pitchFamily="34" charset="0"/>
              </a:rPr>
              <a:t>/* Caso a lista não estiver vazia, e caso houver um </a:t>
            </a:r>
            <a:r>
              <a:rPr lang="pt-BR" b="1" dirty="0" smtClean="0">
                <a:solidFill>
                  <a:srgbClr val="FF0000"/>
                </a:solidFill>
                <a:latin typeface="Arial Narrow" pitchFamily="34" charset="0"/>
              </a:rPr>
              <a:t>próximo elemento </a:t>
            </a:r>
            <a:r>
              <a:rPr lang="pt-BR" dirty="0" smtClean="0">
                <a:solidFill>
                  <a:srgbClr val="FF0000"/>
                </a:solidFill>
                <a:latin typeface="Arial Narrow" pitchFamily="34" charset="0"/>
              </a:rPr>
              <a:t>em relação à última chamada de </a:t>
            </a:r>
            <a:r>
              <a:rPr lang="pt-BR" dirty="0" err="1" smtClean="0">
                <a:solidFill>
                  <a:srgbClr val="FF0000"/>
                </a:solidFill>
                <a:latin typeface="Arial Narrow" pitchFamily="34" charset="0"/>
              </a:rPr>
              <a:t>PegaOPrimeiro</a:t>
            </a:r>
            <a:r>
              <a:rPr lang="pt-BR" dirty="0" smtClean="0">
                <a:solidFill>
                  <a:srgbClr val="FF0000"/>
                </a:solidFill>
                <a:latin typeface="Arial Narrow" pitchFamily="34" charset="0"/>
              </a:rPr>
              <a:t> ou </a:t>
            </a:r>
            <a:r>
              <a:rPr lang="pt-BR" dirty="0" err="1" smtClean="0">
                <a:solidFill>
                  <a:srgbClr val="FF0000"/>
                </a:solidFill>
                <a:latin typeface="Arial Narrow" pitchFamily="34" charset="0"/>
              </a:rPr>
              <a:t>PegaOProximo</a:t>
            </a:r>
            <a:r>
              <a:rPr lang="pt-BR" dirty="0" smtClean="0">
                <a:solidFill>
                  <a:srgbClr val="FF0000"/>
                </a:solidFill>
                <a:latin typeface="Arial Narrow" pitchFamily="34" charset="0"/>
              </a:rPr>
              <a:t>, </a:t>
            </a:r>
            <a:r>
              <a:rPr lang="pt-BR" dirty="0" err="1" smtClean="0">
                <a:solidFill>
                  <a:srgbClr val="FF0000"/>
                </a:solidFill>
                <a:latin typeface="Arial Narrow" pitchFamily="34" charset="0"/>
              </a:rPr>
              <a:t>TemElemento</a:t>
            </a:r>
            <a:r>
              <a:rPr lang="pt-BR" dirty="0" smtClean="0">
                <a:solidFill>
                  <a:srgbClr val="FF0000"/>
                </a:solidFill>
                <a:latin typeface="Arial Narrow" pitchFamily="34" charset="0"/>
              </a:rPr>
              <a:t> retornará Verdadeiro, e o valor do </a:t>
            </a:r>
            <a:r>
              <a:rPr lang="pt-BR" b="1" dirty="0" smtClean="0">
                <a:solidFill>
                  <a:srgbClr val="FF0000"/>
                </a:solidFill>
                <a:latin typeface="Arial Narrow" pitchFamily="34" charset="0"/>
              </a:rPr>
              <a:t>próximo elemento </a:t>
            </a:r>
            <a:r>
              <a:rPr lang="pt-BR" dirty="0" smtClean="0">
                <a:solidFill>
                  <a:srgbClr val="FF0000"/>
                </a:solidFill>
                <a:latin typeface="Arial Narrow" pitchFamily="34" charset="0"/>
              </a:rPr>
              <a:t>retornará no parâmetro X. Caso a lista estiver vazia, ou caso não houver um próximo elemento em relação à última chamada, o </a:t>
            </a:r>
            <a:r>
              <a:rPr lang="pt-BR" dirty="0" err="1" smtClean="0">
                <a:solidFill>
                  <a:srgbClr val="FF0000"/>
                </a:solidFill>
                <a:latin typeface="Arial Narrow" pitchFamily="34" charset="0"/>
              </a:rPr>
              <a:t>parâmetroTemElemento</a:t>
            </a:r>
            <a:r>
              <a:rPr lang="pt-BR" dirty="0" smtClean="0">
                <a:solidFill>
                  <a:srgbClr val="FF0000"/>
                </a:solidFill>
                <a:latin typeface="Arial Narrow" pitchFamily="34" charset="0"/>
              </a:rPr>
              <a:t> retornará o valor Falso  */</a:t>
            </a:r>
          </a:p>
          <a:p>
            <a:endParaRPr lang="pt-BR" sz="1200" dirty="0" smtClean="0">
              <a:solidFill>
                <a:srgbClr val="FF0000"/>
              </a:solidFill>
            </a:endParaRPr>
          </a:p>
          <a:p>
            <a:r>
              <a:rPr lang="pt-BR" sz="2200" b="1" dirty="0" smtClean="0"/>
              <a:t>Exercício 6.13 Revisar os Exercícios 6.5 a 6.10, implementando uma Lista com Dois Ponteiros.</a:t>
            </a:r>
            <a:endParaRPr lang="pt-BR" sz="2200" dirty="0" smtClean="0"/>
          </a:p>
        </p:txBody>
      </p:sp>
      <p:sp>
        <p:nvSpPr>
          <p:cNvPr id="14" name="Título 1"/>
          <p:cNvSpPr txBox="1">
            <a:spLocks/>
          </p:cNvSpPr>
          <p:nvPr/>
        </p:nvSpPr>
        <p:spPr>
          <a:xfrm>
            <a:off x="611560" y="404664"/>
            <a:ext cx="3312368" cy="864096"/>
          </a:xfrm>
          <a:prstGeom prst="rect">
            <a:avLst/>
          </a:prstGeom>
        </p:spPr>
        <p:txBody>
          <a:bodyP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pt-BR" sz="4400" b="1" i="0" u="none" strike="noStrike" kern="1200" cap="none" spc="0" normalizeH="0" baseline="0" noProof="0" dirty="0" smtClean="0">
                <a:ln>
                  <a:noFill/>
                </a:ln>
                <a:effectLst/>
                <a:uLnTx/>
                <a:uFillTx/>
                <a:latin typeface="+mj-lt"/>
                <a:ea typeface="+mj-ea"/>
                <a:cs typeface="+mj-cs"/>
              </a:rPr>
              <a:t>Exercícios</a:t>
            </a:r>
            <a:endParaRPr kumimoji="0" lang="pt-BR" sz="4400" b="0" i="0" u="none" strike="noStrike" kern="1200" cap="none" spc="0" normalizeH="0" baseline="0" noProof="0" dirty="0">
              <a:ln>
                <a:noFill/>
              </a:ln>
              <a:effectLst/>
              <a:uLnTx/>
              <a:uFillTx/>
              <a:latin typeface="+mj-lt"/>
              <a:ea typeface="+mj-ea"/>
              <a:cs typeface="+mj-c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611560" y="2789634"/>
            <a:ext cx="8208912" cy="3231654"/>
          </a:xfrm>
          <a:prstGeom prst="rect">
            <a:avLst/>
          </a:prstGeom>
          <a:solidFill>
            <a:srgbClr val="D9D9D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BR" sz="2000" b="1" dirty="0" err="1" smtClean="0"/>
              <a:t>PegaOPrimeiro</a:t>
            </a:r>
            <a:r>
              <a:rPr lang="pt-BR" sz="2000" dirty="0" smtClean="0"/>
              <a:t> (parâmetro por referência </a:t>
            </a:r>
            <a:r>
              <a:rPr lang="pt-BR" sz="2000" b="1" dirty="0" smtClean="0"/>
              <a:t>L</a:t>
            </a:r>
            <a:r>
              <a:rPr lang="pt-BR" sz="2000" dirty="0" smtClean="0"/>
              <a:t> do tipo Lista, parâmetro por referência </a:t>
            </a:r>
            <a:r>
              <a:rPr lang="pt-BR" sz="2000" b="1" dirty="0" smtClean="0"/>
              <a:t>X</a:t>
            </a:r>
            <a:r>
              <a:rPr lang="pt-BR" sz="2000" dirty="0" smtClean="0"/>
              <a:t> do tipo </a:t>
            </a:r>
            <a:r>
              <a:rPr lang="pt-BR" sz="2000" dirty="0" err="1" smtClean="0"/>
              <a:t>Char</a:t>
            </a:r>
            <a:r>
              <a:rPr lang="pt-BR" sz="2000" dirty="0" smtClean="0"/>
              <a:t>, parâmetro por referência </a:t>
            </a:r>
            <a:r>
              <a:rPr lang="pt-BR" sz="2000" b="1" dirty="0" err="1" smtClean="0"/>
              <a:t>TemElemento</a:t>
            </a:r>
            <a:r>
              <a:rPr lang="pt-BR" sz="2000" dirty="0" smtClean="0"/>
              <a:t> do tipo </a:t>
            </a:r>
            <a:r>
              <a:rPr lang="pt-BR" sz="2000" dirty="0" err="1" smtClean="0"/>
              <a:t>Boolean</a:t>
            </a:r>
            <a:r>
              <a:rPr lang="pt-BR" sz="2000" dirty="0" smtClean="0"/>
              <a:t>) {</a:t>
            </a:r>
          </a:p>
          <a:p>
            <a:r>
              <a:rPr lang="pt-BR" dirty="0" smtClean="0"/>
              <a:t>  </a:t>
            </a:r>
          </a:p>
          <a:p>
            <a:r>
              <a:rPr lang="pt-BR" dirty="0" smtClean="0"/>
              <a:t>L.Atual = L.Primeiro;  </a:t>
            </a:r>
            <a:r>
              <a:rPr lang="pt-BR" dirty="0" smtClean="0">
                <a:solidFill>
                  <a:srgbClr val="FF0000"/>
                </a:solidFill>
              </a:rPr>
              <a:t>// L.Atual passa a apontar para onde aponta L.Primeiro</a:t>
            </a:r>
          </a:p>
          <a:p>
            <a:r>
              <a:rPr lang="pt-BR" dirty="0" smtClean="0"/>
              <a:t>Se (L.Atual != </a:t>
            </a:r>
            <a:r>
              <a:rPr lang="pt-BR" dirty="0" err="1" smtClean="0"/>
              <a:t>Null</a:t>
            </a:r>
            <a:r>
              <a:rPr lang="pt-BR" dirty="0" smtClean="0"/>
              <a:t>)    </a:t>
            </a:r>
            <a:r>
              <a:rPr lang="pt-BR" dirty="0" smtClean="0">
                <a:solidFill>
                  <a:srgbClr val="FF0000"/>
                </a:solidFill>
              </a:rPr>
              <a:t>// verifica se existe um primeiro elemento.... se existir,</a:t>
            </a:r>
          </a:p>
          <a:p>
            <a:r>
              <a:rPr lang="pt-BR" dirty="0" smtClean="0"/>
              <a:t>Então {	</a:t>
            </a:r>
            <a:r>
              <a:rPr lang="pt-BR" dirty="0" err="1" smtClean="0"/>
              <a:t>TemElemento</a:t>
            </a:r>
            <a:r>
              <a:rPr lang="pt-BR" dirty="0" smtClean="0"/>
              <a:t> = Verdadeiro; </a:t>
            </a:r>
            <a:r>
              <a:rPr lang="pt-BR" dirty="0" smtClean="0">
                <a:solidFill>
                  <a:srgbClr val="FF0000"/>
                </a:solidFill>
              </a:rPr>
              <a:t>// ... </a:t>
            </a:r>
            <a:r>
              <a:rPr lang="pt-BR" dirty="0" err="1" smtClean="0">
                <a:solidFill>
                  <a:srgbClr val="FF0000"/>
                </a:solidFill>
              </a:rPr>
              <a:t>TemElemento</a:t>
            </a:r>
            <a:r>
              <a:rPr lang="pt-BR" dirty="0" smtClean="0">
                <a:solidFill>
                  <a:srgbClr val="FF0000"/>
                </a:solidFill>
              </a:rPr>
              <a:t> retornará Verdadeiro</a:t>
            </a:r>
          </a:p>
          <a:p>
            <a:r>
              <a:rPr lang="pt-BR" dirty="0" smtClean="0"/>
              <a:t>	X = L.Atual→</a:t>
            </a:r>
            <a:r>
              <a:rPr lang="pt-BR" dirty="0" err="1" smtClean="0"/>
              <a:t>Info</a:t>
            </a:r>
            <a:r>
              <a:rPr lang="pt-BR" dirty="0" smtClean="0"/>
              <a:t>; }  </a:t>
            </a:r>
            <a:r>
              <a:rPr lang="pt-BR" dirty="0" smtClean="0">
                <a:solidFill>
                  <a:srgbClr val="FF0000"/>
                </a:solidFill>
              </a:rPr>
              <a:t>//... e X retornará o valor do primeiro elemento</a:t>
            </a:r>
          </a:p>
          <a:p>
            <a:r>
              <a:rPr lang="pt-BR" dirty="0" smtClean="0"/>
              <a:t>Senão	</a:t>
            </a:r>
            <a:r>
              <a:rPr lang="pt-BR" dirty="0" err="1" smtClean="0"/>
              <a:t>TemElemento</a:t>
            </a:r>
            <a:r>
              <a:rPr lang="pt-BR" dirty="0" smtClean="0"/>
              <a:t> = Falso;</a:t>
            </a:r>
          </a:p>
          <a:p>
            <a:r>
              <a:rPr lang="pt-BR" dirty="0" smtClean="0"/>
              <a:t>} </a:t>
            </a:r>
            <a:r>
              <a:rPr lang="pt-BR" dirty="0" smtClean="0">
                <a:solidFill>
                  <a:srgbClr val="FF0000"/>
                </a:solidFill>
              </a:rPr>
              <a:t>// fim </a:t>
            </a:r>
            <a:r>
              <a:rPr lang="pt-BR" dirty="0" err="1" smtClean="0">
                <a:solidFill>
                  <a:srgbClr val="FF0000"/>
                </a:solidFill>
              </a:rPr>
              <a:t>PegaOPrimeiro</a:t>
            </a:r>
            <a:endParaRPr lang="pt-BR" dirty="0" smtClean="0">
              <a:solidFill>
                <a:srgbClr val="FF0000"/>
              </a:solidFill>
            </a:endParaRPr>
          </a:p>
          <a:p>
            <a:endParaRPr kumimoji="0" lang="en-US" b="0" i="0" u="none" strike="noStrike" cap="none" normalizeH="0" baseline="0" dirty="0" smtClean="0">
              <a:ln>
                <a:noFill/>
              </a:ln>
              <a:solidFill>
                <a:srgbClr val="FF0000"/>
              </a:solidFill>
              <a:effectLst/>
              <a:latin typeface="Arial Narrow" pitchFamily="34" charset="0"/>
              <a:cs typeface="Arial" pitchFamily="34" charset="0"/>
            </a:endParaRPr>
          </a:p>
        </p:txBody>
      </p:sp>
      <p:sp>
        <p:nvSpPr>
          <p:cNvPr id="3" name="Retângulo 2"/>
          <p:cNvSpPr/>
          <p:nvPr/>
        </p:nvSpPr>
        <p:spPr>
          <a:xfrm>
            <a:off x="539552" y="1241465"/>
            <a:ext cx="4824536" cy="1323439"/>
          </a:xfrm>
          <a:prstGeom prst="rect">
            <a:avLst/>
          </a:prstGeom>
        </p:spPr>
        <p:txBody>
          <a:bodyPr wrap="square">
            <a:spAutoFit/>
          </a:bodyPr>
          <a:lstStyle/>
          <a:p>
            <a:r>
              <a:rPr lang="pt-BR" sz="4000" b="1" dirty="0" smtClean="0"/>
              <a:t>Exercício 6.11 Pega o Primeiro</a:t>
            </a:r>
            <a:endParaRPr lang="pt-BR" sz="40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467544" y="1124744"/>
            <a:ext cx="8424936" cy="72008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000" b="0" i="0" u="none" strike="noStrike" kern="1200" cap="none" spc="0" normalizeH="0" baseline="0" noProof="0" dirty="0">
              <a:ln>
                <a:noFill/>
              </a:ln>
              <a:solidFill>
                <a:schemeClr val="tx1"/>
              </a:solidFill>
              <a:effectLst/>
              <a:uLnTx/>
              <a:uFillTx/>
              <a:latin typeface="+mj-lt"/>
              <a:ea typeface="+mj-ea"/>
              <a:cs typeface="+mj-cs"/>
            </a:endParaRPr>
          </a:p>
        </p:txBody>
      </p:sp>
      <p:sp>
        <p:nvSpPr>
          <p:cNvPr id="15361" name="Rectangle 1"/>
          <p:cNvSpPr>
            <a:spLocks noChangeArrowheads="1"/>
          </p:cNvSpPr>
          <p:nvPr/>
        </p:nvSpPr>
        <p:spPr bwMode="auto">
          <a:xfrm>
            <a:off x="611560" y="116632"/>
            <a:ext cx="820891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BR" sz="3200" b="1" dirty="0" smtClean="0">
                <a:solidFill>
                  <a:srgbClr val="C00000"/>
                </a:solidFill>
              </a:rPr>
              <a:t>Passos Para Construir uma Boa Solução</a:t>
            </a:r>
            <a:endParaRPr lang="pt-BR" sz="3200" dirty="0">
              <a:solidFill>
                <a:srgbClr val="C00000"/>
              </a:solidFill>
            </a:endParaRPr>
          </a:p>
        </p:txBody>
      </p:sp>
      <p:graphicFrame>
        <p:nvGraphicFramePr>
          <p:cNvPr id="4" name="Tabela 3"/>
          <p:cNvGraphicFramePr>
            <a:graphicFrameLocks noGrp="1"/>
          </p:cNvGraphicFramePr>
          <p:nvPr/>
        </p:nvGraphicFramePr>
        <p:xfrm>
          <a:off x="683568" y="1023219"/>
          <a:ext cx="7992888" cy="5718149"/>
        </p:xfrm>
        <a:graphic>
          <a:graphicData uri="http://schemas.openxmlformats.org/drawingml/2006/table">
            <a:tbl>
              <a:tblPr/>
              <a:tblGrid>
                <a:gridCol w="7992888"/>
              </a:tblGrid>
              <a:tr h="1314661">
                <a:tc>
                  <a:txBody>
                    <a:bodyPr/>
                    <a:lstStyle/>
                    <a:p>
                      <a:pPr>
                        <a:spcBef>
                          <a:spcPts val="0"/>
                        </a:spcBef>
                        <a:spcAft>
                          <a:spcPts val="0"/>
                        </a:spcAft>
                      </a:pPr>
                      <a:r>
                        <a:rPr lang="pt-BR" sz="1800" b="1" dirty="0">
                          <a:latin typeface="Arial Narrow"/>
                          <a:ea typeface="Times New Roman"/>
                          <a:cs typeface="Arial"/>
                        </a:rPr>
                        <a:t>Passo 1: Identificar Casos e </a:t>
                      </a:r>
                      <a:r>
                        <a:rPr lang="pt-BR" sz="1800" b="1" dirty="0" smtClean="0">
                          <a:latin typeface="Arial Narrow"/>
                          <a:ea typeface="Times New Roman"/>
                          <a:cs typeface="Arial"/>
                        </a:rPr>
                        <a:t>Desenhar</a:t>
                      </a:r>
                    </a:p>
                    <a:p>
                      <a:pPr>
                        <a:spcBef>
                          <a:spcPts val="0"/>
                        </a:spcBef>
                        <a:spcAft>
                          <a:spcPts val="0"/>
                        </a:spcAft>
                      </a:pPr>
                      <a:r>
                        <a:rPr lang="pt-BR" sz="1800" b="1" dirty="0" smtClean="0">
                          <a:latin typeface="Arial Narrow"/>
                          <a:ea typeface="Times New Roman"/>
                          <a:cs typeface="Arial"/>
                        </a:rPr>
                        <a:t>a </a:t>
                      </a:r>
                      <a:r>
                        <a:rPr lang="pt-BR" sz="1800" b="1" dirty="0">
                          <a:latin typeface="Arial Narrow"/>
                          <a:ea typeface="Times New Roman"/>
                          <a:cs typeface="Arial"/>
                        </a:rPr>
                        <a:t>Situação Inicial.</a:t>
                      </a:r>
                      <a:r>
                        <a:rPr lang="pt-BR" sz="1800" dirty="0">
                          <a:latin typeface="Arial Narrow"/>
                          <a:ea typeface="Times New Roman"/>
                          <a:cs typeface="Arial"/>
                        </a:rPr>
                        <a:t> </a:t>
                      </a:r>
                      <a:endParaRPr lang="pt-BR" sz="1800" dirty="0">
                        <a:latin typeface="Garamond"/>
                        <a:ea typeface="Times New Roman"/>
                        <a:cs typeface="Times New Roman"/>
                      </a:endParaRPr>
                    </a:p>
                  </a:txBody>
                  <a:tcPr marL="47501" marR="47501" marT="0" marB="0" anchor="ctr">
                    <a:lnL>
                      <a:noFill/>
                    </a:lnL>
                    <a:lnR>
                      <a:noFill/>
                    </a:lnR>
                    <a:lnT>
                      <a:noFill/>
                    </a:lnT>
                    <a:lnB w="12700" cap="flat" cmpd="sng" algn="ctr">
                      <a:solidFill>
                        <a:srgbClr val="000000"/>
                      </a:solidFill>
                      <a:prstDash val="solid"/>
                      <a:round/>
                      <a:headEnd type="none" w="med" len="med"/>
                      <a:tailEnd type="none" w="med" len="med"/>
                    </a:lnB>
                  </a:tcPr>
                </a:tc>
              </a:tr>
              <a:tr h="730366">
                <a:tc>
                  <a:txBody>
                    <a:bodyPr/>
                    <a:lstStyle/>
                    <a:p>
                      <a:pPr>
                        <a:spcBef>
                          <a:spcPts val="0"/>
                        </a:spcBef>
                        <a:spcAft>
                          <a:spcPts val="0"/>
                        </a:spcAft>
                      </a:pPr>
                      <a:endParaRPr lang="pt-BR" sz="1800" b="1" dirty="0" smtClean="0">
                        <a:latin typeface="Arial Narrow"/>
                        <a:ea typeface="Times New Roman"/>
                        <a:cs typeface="Arial"/>
                      </a:endParaRPr>
                    </a:p>
                    <a:p>
                      <a:pPr>
                        <a:spcBef>
                          <a:spcPts val="0"/>
                        </a:spcBef>
                        <a:spcAft>
                          <a:spcPts val="0"/>
                        </a:spcAft>
                      </a:pPr>
                      <a:r>
                        <a:rPr lang="pt-BR" sz="1800" b="1" dirty="0" smtClean="0">
                          <a:latin typeface="Arial Narrow"/>
                          <a:ea typeface="Times New Roman"/>
                          <a:cs typeface="Arial"/>
                        </a:rPr>
                        <a:t>Passo </a:t>
                      </a:r>
                      <a:r>
                        <a:rPr lang="pt-BR" sz="1800" b="1" dirty="0">
                          <a:latin typeface="Arial Narrow"/>
                          <a:ea typeface="Times New Roman"/>
                          <a:cs typeface="Arial"/>
                        </a:rPr>
                        <a:t>2: Desenho da Situação Final.</a:t>
                      </a:r>
                      <a:r>
                        <a:rPr lang="pt-BR" sz="1800" dirty="0">
                          <a:latin typeface="Arial Narrow"/>
                          <a:ea typeface="Times New Roman"/>
                          <a:cs typeface="Arial"/>
                        </a:rPr>
                        <a:t> </a:t>
                      </a:r>
                      <a:endParaRPr lang="pt-BR" sz="1800" dirty="0" smtClean="0">
                        <a:latin typeface="Arial Narrow"/>
                        <a:ea typeface="Times New Roman"/>
                        <a:cs typeface="Arial"/>
                      </a:endParaRPr>
                    </a:p>
                    <a:p>
                      <a:pPr>
                        <a:spcBef>
                          <a:spcPts val="0"/>
                        </a:spcBef>
                        <a:spcAft>
                          <a:spcPts val="0"/>
                        </a:spcAft>
                      </a:pPr>
                      <a:endParaRPr lang="pt-BR" sz="1800" dirty="0">
                        <a:latin typeface="Garamond"/>
                        <a:ea typeface="Times New Roman"/>
                        <a:cs typeface="Times New Roman"/>
                      </a:endParaRPr>
                    </a:p>
                  </a:txBody>
                  <a:tcPr marL="47501" marR="4750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4293">
                <a:tc>
                  <a:txBody>
                    <a:bodyPr/>
                    <a:lstStyle/>
                    <a:p>
                      <a:pPr>
                        <a:spcBef>
                          <a:spcPts val="0"/>
                        </a:spcBef>
                        <a:spcAft>
                          <a:spcPts val="0"/>
                        </a:spcAft>
                      </a:pPr>
                      <a:endParaRPr lang="pt-BR" sz="1800" b="1" dirty="0" smtClean="0">
                        <a:latin typeface="Arial Narrow"/>
                        <a:ea typeface="Times New Roman"/>
                        <a:cs typeface="Arial"/>
                      </a:endParaRPr>
                    </a:p>
                    <a:p>
                      <a:pPr>
                        <a:spcBef>
                          <a:spcPts val="0"/>
                        </a:spcBef>
                        <a:spcAft>
                          <a:spcPts val="0"/>
                        </a:spcAft>
                      </a:pPr>
                      <a:r>
                        <a:rPr lang="pt-BR" sz="1800" b="1" dirty="0" smtClean="0">
                          <a:latin typeface="Arial Narrow"/>
                          <a:ea typeface="Times New Roman"/>
                          <a:cs typeface="Arial"/>
                        </a:rPr>
                        <a:t>Passo </a:t>
                      </a:r>
                      <a:r>
                        <a:rPr lang="pt-BR" sz="1800" b="1" dirty="0">
                          <a:latin typeface="Arial Narrow"/>
                          <a:ea typeface="Times New Roman"/>
                          <a:cs typeface="Arial"/>
                        </a:rPr>
                        <a:t>3: Algoritmo para Tratar Cada Caso, </a:t>
                      </a:r>
                      <a:endParaRPr lang="pt-BR" sz="1800" b="1" dirty="0" smtClean="0">
                        <a:latin typeface="Arial Narrow"/>
                        <a:ea typeface="Times New Roman"/>
                        <a:cs typeface="Arial"/>
                      </a:endParaRPr>
                    </a:p>
                    <a:p>
                      <a:pPr>
                        <a:spcBef>
                          <a:spcPts val="0"/>
                        </a:spcBef>
                        <a:spcAft>
                          <a:spcPts val="0"/>
                        </a:spcAft>
                      </a:pPr>
                      <a:r>
                        <a:rPr lang="pt-BR" sz="1800" b="1" dirty="0" smtClean="0">
                          <a:latin typeface="Arial Narrow"/>
                          <a:ea typeface="Times New Roman"/>
                          <a:cs typeface="Arial"/>
                        </a:rPr>
                        <a:t>Separadamente</a:t>
                      </a:r>
                      <a:r>
                        <a:rPr lang="pt-BR" sz="1800" b="1" dirty="0">
                          <a:latin typeface="Arial Narrow"/>
                          <a:ea typeface="Times New Roman"/>
                          <a:cs typeface="Arial"/>
                        </a:rPr>
                        <a:t>.</a:t>
                      </a:r>
                      <a:r>
                        <a:rPr lang="pt-BR" sz="1800" dirty="0">
                          <a:latin typeface="Arial Narrow"/>
                          <a:ea typeface="Times New Roman"/>
                          <a:cs typeface="Arial"/>
                        </a:rPr>
                        <a:t> </a:t>
                      </a:r>
                      <a:endParaRPr lang="pt-BR" sz="1800" dirty="0" smtClean="0">
                        <a:latin typeface="Arial Narrow"/>
                        <a:ea typeface="Times New Roman"/>
                        <a:cs typeface="Arial"/>
                      </a:endParaRPr>
                    </a:p>
                    <a:p>
                      <a:pPr>
                        <a:spcBef>
                          <a:spcPts val="0"/>
                        </a:spcBef>
                        <a:spcAft>
                          <a:spcPts val="0"/>
                        </a:spcAft>
                      </a:pPr>
                      <a:endParaRPr lang="pt-BR" sz="1800" dirty="0">
                        <a:latin typeface="Garamond"/>
                        <a:ea typeface="Times New Roman"/>
                        <a:cs typeface="Times New Roman"/>
                      </a:endParaRPr>
                    </a:p>
                  </a:txBody>
                  <a:tcPr marL="47501" marR="4750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4661">
                <a:tc>
                  <a:txBody>
                    <a:bodyPr/>
                    <a:lstStyle/>
                    <a:p>
                      <a:pPr>
                        <a:spcBef>
                          <a:spcPts val="0"/>
                        </a:spcBef>
                        <a:spcAft>
                          <a:spcPts val="0"/>
                        </a:spcAft>
                      </a:pPr>
                      <a:endParaRPr lang="pt-BR" sz="1800" b="1" dirty="0" smtClean="0">
                        <a:latin typeface="Arial Narrow"/>
                        <a:ea typeface="Times New Roman"/>
                        <a:cs typeface="Arial"/>
                      </a:endParaRPr>
                    </a:p>
                    <a:p>
                      <a:pPr>
                        <a:spcBef>
                          <a:spcPts val="0"/>
                        </a:spcBef>
                        <a:spcAft>
                          <a:spcPts val="0"/>
                        </a:spcAft>
                      </a:pPr>
                      <a:r>
                        <a:rPr lang="pt-BR" sz="1800" b="1" dirty="0" smtClean="0">
                          <a:latin typeface="Arial Narrow"/>
                          <a:ea typeface="Times New Roman"/>
                          <a:cs typeface="Arial"/>
                        </a:rPr>
                        <a:t>Passo </a:t>
                      </a:r>
                      <a:r>
                        <a:rPr lang="pt-BR" sz="1800" b="1" dirty="0">
                          <a:latin typeface="Arial Narrow"/>
                          <a:ea typeface="Times New Roman"/>
                          <a:cs typeface="Arial"/>
                        </a:rPr>
                        <a:t>4: Faça um Algoritmo Geral </a:t>
                      </a:r>
                      <a:endParaRPr lang="pt-BR" sz="1800" b="1" dirty="0" smtClean="0">
                        <a:latin typeface="Arial Narrow"/>
                        <a:ea typeface="Times New Roman"/>
                        <a:cs typeface="Arial"/>
                      </a:endParaRPr>
                    </a:p>
                    <a:p>
                      <a:pPr>
                        <a:spcBef>
                          <a:spcPts val="0"/>
                        </a:spcBef>
                        <a:spcAft>
                          <a:spcPts val="0"/>
                        </a:spcAft>
                      </a:pPr>
                      <a:r>
                        <a:rPr lang="pt-BR" sz="1800" b="1" dirty="0" smtClean="0">
                          <a:latin typeface="Arial Narrow"/>
                          <a:ea typeface="Times New Roman"/>
                          <a:cs typeface="Arial"/>
                        </a:rPr>
                        <a:t>do </a:t>
                      </a:r>
                      <a:r>
                        <a:rPr lang="pt-BR" sz="1800" b="1" dirty="0">
                          <a:latin typeface="Arial Narrow"/>
                          <a:ea typeface="Times New Roman"/>
                          <a:cs typeface="Arial"/>
                        </a:rPr>
                        <a:t>Modo </a:t>
                      </a:r>
                      <a:r>
                        <a:rPr lang="pt-BR" sz="1800" b="1" dirty="0" smtClean="0">
                          <a:latin typeface="Arial Narrow"/>
                          <a:ea typeface="Times New Roman"/>
                          <a:cs typeface="Arial"/>
                        </a:rPr>
                        <a:t>Mais </a:t>
                      </a:r>
                      <a:r>
                        <a:rPr lang="pt-BR" sz="1800" b="1" dirty="0">
                          <a:latin typeface="Arial Narrow"/>
                          <a:ea typeface="Times New Roman"/>
                          <a:cs typeface="Arial"/>
                        </a:rPr>
                        <a:t>Simples. </a:t>
                      </a:r>
                      <a:endParaRPr lang="pt-BR" sz="1800" b="1" dirty="0" smtClean="0">
                        <a:latin typeface="Arial Narrow"/>
                        <a:ea typeface="Times New Roman"/>
                        <a:cs typeface="Arial"/>
                      </a:endParaRPr>
                    </a:p>
                    <a:p>
                      <a:pPr>
                        <a:spcBef>
                          <a:spcPts val="0"/>
                        </a:spcBef>
                        <a:spcAft>
                          <a:spcPts val="0"/>
                        </a:spcAft>
                      </a:pPr>
                      <a:endParaRPr lang="pt-BR" sz="1800" dirty="0">
                        <a:latin typeface="Garamond"/>
                        <a:ea typeface="Times New Roman"/>
                        <a:cs typeface="Times New Roman"/>
                      </a:endParaRPr>
                    </a:p>
                  </a:txBody>
                  <a:tcPr marL="47501" marR="4750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68587">
                <a:tc>
                  <a:txBody>
                    <a:bodyPr/>
                    <a:lstStyle/>
                    <a:p>
                      <a:pPr>
                        <a:spcBef>
                          <a:spcPts val="0"/>
                        </a:spcBef>
                        <a:spcAft>
                          <a:spcPts val="0"/>
                        </a:spcAft>
                      </a:pPr>
                      <a:r>
                        <a:rPr lang="pt-BR" sz="1800" b="1" dirty="0">
                          <a:latin typeface="Arial Narrow"/>
                          <a:ea typeface="Times New Roman"/>
                          <a:cs typeface="Arial"/>
                        </a:rPr>
                        <a:t>Passo 5: Testar Cada Caso, Alterando o </a:t>
                      </a:r>
                      <a:endParaRPr lang="pt-BR" sz="1800" b="1" dirty="0" smtClean="0">
                        <a:latin typeface="Arial Narrow"/>
                        <a:ea typeface="Times New Roman"/>
                        <a:cs typeface="Arial"/>
                      </a:endParaRPr>
                    </a:p>
                    <a:p>
                      <a:pPr>
                        <a:spcBef>
                          <a:spcPts val="0"/>
                        </a:spcBef>
                        <a:spcAft>
                          <a:spcPts val="0"/>
                        </a:spcAft>
                      </a:pPr>
                      <a:r>
                        <a:rPr lang="pt-BR" sz="1800" b="1" dirty="0" smtClean="0">
                          <a:latin typeface="Arial Narrow"/>
                          <a:ea typeface="Times New Roman"/>
                          <a:cs typeface="Arial"/>
                        </a:rPr>
                        <a:t>Desenho </a:t>
                      </a:r>
                      <a:r>
                        <a:rPr lang="pt-BR" sz="1800" b="1" dirty="0">
                          <a:latin typeface="Arial Narrow"/>
                          <a:ea typeface="Times New Roman"/>
                          <a:cs typeface="Arial"/>
                        </a:rPr>
                        <a:t>Passo a Passo.</a:t>
                      </a:r>
                      <a:r>
                        <a:rPr lang="pt-BR" sz="1800" dirty="0">
                          <a:latin typeface="Arial Narrow"/>
                          <a:ea typeface="Times New Roman"/>
                          <a:cs typeface="Arial"/>
                        </a:rPr>
                        <a:t> </a:t>
                      </a:r>
                      <a:endParaRPr lang="pt-BR" sz="1800" dirty="0">
                        <a:latin typeface="Garamond"/>
                        <a:ea typeface="Times New Roman"/>
                        <a:cs typeface="Times New Roman"/>
                      </a:endParaRPr>
                    </a:p>
                  </a:txBody>
                  <a:tcPr marL="47501" marR="47501" marT="0" marB="0" anchor="ctr">
                    <a:lnL>
                      <a:noFill/>
                    </a:lnL>
                    <a:lnR>
                      <a:noFill/>
                    </a:lnR>
                    <a:lnT w="12700" cap="flat" cmpd="sng" algn="ctr">
                      <a:solidFill>
                        <a:srgbClr val="000000"/>
                      </a:solidFill>
                      <a:prstDash val="solid"/>
                      <a:round/>
                      <a:headEnd type="none" w="med" len="med"/>
                      <a:tailEnd type="none" w="med" len="med"/>
                    </a:lnT>
                    <a:lnB>
                      <a:noFill/>
                    </a:lnB>
                  </a:tcPr>
                </a:tc>
              </a:tr>
            </a:tbl>
          </a:graphicData>
        </a:graphic>
      </p:graphicFrame>
      <p:pic>
        <p:nvPicPr>
          <p:cNvPr id="55298" name="Picture 2"/>
          <p:cNvPicPr>
            <a:picLocks noChangeAspect="1" noChangeArrowheads="1"/>
          </p:cNvPicPr>
          <p:nvPr/>
        </p:nvPicPr>
        <p:blipFill>
          <a:blip r:embed="rId2" cstate="print"/>
          <a:srcRect/>
          <a:stretch>
            <a:fillRect/>
          </a:stretch>
        </p:blipFill>
        <p:spPr bwMode="auto">
          <a:xfrm>
            <a:off x="4499992" y="5832648"/>
            <a:ext cx="1679451" cy="1052736"/>
          </a:xfrm>
          <a:prstGeom prst="rect">
            <a:avLst/>
          </a:prstGeom>
          <a:noFill/>
          <a:ln w="9525">
            <a:noFill/>
            <a:miter lim="800000"/>
            <a:headEnd/>
            <a:tailEnd/>
          </a:ln>
        </p:spPr>
      </p:pic>
      <p:sp>
        <p:nvSpPr>
          <p:cNvPr id="55297" name="Rectangle 1"/>
          <p:cNvSpPr>
            <a:spLocks noChangeArrowheads="1"/>
          </p:cNvSpPr>
          <p:nvPr/>
        </p:nvSpPr>
        <p:spPr bwMode="auto">
          <a:xfrm rot="21078692">
            <a:off x="5568686" y="4359040"/>
            <a:ext cx="2880320" cy="1323439"/>
          </a:xfrm>
          <a:prstGeom prst="rect">
            <a:avLst/>
          </a:prstGeom>
          <a:solidFill>
            <a:schemeClr val="bg1">
              <a:lumMod val="85000"/>
            </a:schemeClr>
          </a:solidFill>
          <a:ln w="9525">
            <a:solidFill>
              <a:schemeClr val="bg1">
                <a:lumMod val="50000"/>
              </a:schemeClr>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Se Caso 1</a:t>
            </a:r>
            <a:endParaRPr kumimoji="0" lang="pt-BR" sz="1600" b="0" i="0" u="none" strike="noStrike" cap="none" normalizeH="0" baseline="0" dirty="0" smtClean="0">
              <a:ln>
                <a:noFill/>
              </a:ln>
              <a:solidFill>
                <a:schemeClr val="tx1"/>
              </a:solidFill>
              <a:effectLst/>
              <a:latin typeface="Arial Narrow"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Então [tratar Caso 1]</a:t>
            </a:r>
            <a:endParaRPr kumimoji="0" lang="pt-BR" sz="1600" b="0" i="0" u="none" strike="noStrike" cap="none" normalizeH="0" baseline="0" dirty="0" smtClean="0">
              <a:ln>
                <a:noFill/>
              </a:ln>
              <a:solidFill>
                <a:schemeClr val="tx1"/>
              </a:solidFill>
              <a:effectLst/>
              <a:latin typeface="Arial Narrow"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Senão Se Caso 2</a:t>
            </a:r>
            <a:endParaRPr kumimoji="0" lang="pt-BR" sz="1600" b="0" i="0" u="none" strike="noStrike" cap="none" normalizeH="0" baseline="0" dirty="0" smtClean="0">
              <a:ln>
                <a:noFill/>
              </a:ln>
              <a:solidFill>
                <a:schemeClr val="tx1"/>
              </a:solidFill>
              <a:effectLst/>
              <a:latin typeface="Arial Narrow"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Então [tratar Caso 2]</a:t>
            </a:r>
            <a:endParaRPr kumimoji="0" lang="pt-BR" sz="1600" b="0" i="0" u="none" strike="noStrike" cap="none" normalizeH="0" baseline="0" dirty="0" smtClean="0">
              <a:ln>
                <a:noFill/>
              </a:ln>
              <a:solidFill>
                <a:schemeClr val="tx1"/>
              </a:solidFill>
              <a:effectLst/>
              <a:latin typeface="Arial Narrow"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Senão Se Caso 3</a:t>
            </a:r>
            <a:r>
              <a:rPr lang="pt-BR" sz="1600" dirty="0" smtClean="0">
                <a:latin typeface="Arial Narrow" pitchFamily="34" charset="0"/>
                <a:ea typeface="Times New Roman" pitchFamily="18" charset="0"/>
                <a:cs typeface="Arial" pitchFamily="34" charset="0"/>
              </a:rPr>
              <a:t>...</a:t>
            </a:r>
            <a:endParaRPr kumimoji="0" lang="pt-BR" sz="1600" b="0" i="0" u="none" strike="noStrike" cap="none" normalizeH="0" baseline="0" dirty="0" smtClean="0">
              <a:ln>
                <a:noFill/>
              </a:ln>
              <a:solidFill>
                <a:schemeClr val="tx1"/>
              </a:solidFill>
              <a:effectLst/>
              <a:latin typeface="Arial Narrow" pitchFamily="34" charset="0"/>
              <a:cs typeface="Arial" pitchFamily="34" charset="0"/>
            </a:endParaRPr>
          </a:p>
        </p:txBody>
      </p:sp>
      <p:sp>
        <p:nvSpPr>
          <p:cNvPr id="55299" name="Rectangle 3"/>
          <p:cNvSpPr>
            <a:spLocks noChangeArrowheads="1"/>
          </p:cNvSpPr>
          <p:nvPr/>
        </p:nvSpPr>
        <p:spPr bwMode="auto">
          <a:xfrm>
            <a:off x="5148064" y="3266400"/>
            <a:ext cx="2520280" cy="738664"/>
          </a:xfrm>
          <a:prstGeom prst="rect">
            <a:avLst/>
          </a:prstGeom>
          <a:solidFill>
            <a:schemeClr val="bg1">
              <a:lumMod val="85000"/>
            </a:schemeClr>
          </a:solidFill>
          <a:ln w="9525">
            <a:solidFill>
              <a:schemeClr val="bg1">
                <a:lumMod val="50000"/>
              </a:schemeClr>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Para Tratar Caso 2:</a:t>
            </a:r>
            <a:endParaRPr kumimoji="0" lang="pt-BR" sz="1400" b="0" i="0" u="none" strike="noStrike" cap="none" normalizeH="0" baseline="0" dirty="0" smtClean="0">
              <a:ln>
                <a:noFill/>
              </a:ln>
              <a:solidFill>
                <a:schemeClr val="tx1"/>
              </a:solidFill>
              <a:effectLst/>
              <a:latin typeface="Arial Narrow"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rPr>
              <a:t>DeleteNode</a:t>
            </a:r>
            <a:r>
              <a:rPr kumimoji="0" lang="en-US"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(P);</a:t>
            </a:r>
            <a:endParaRPr kumimoji="0" lang="pt-BR" sz="1400" b="0" i="0" u="none" strike="noStrike" cap="none" normalizeH="0" baseline="0" dirty="0" smtClean="0">
              <a:ln>
                <a:noFill/>
              </a:ln>
              <a:solidFill>
                <a:schemeClr val="tx1"/>
              </a:solidFill>
              <a:effectLst/>
              <a:latin typeface="Arial Narrow"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L=Null;</a:t>
            </a:r>
            <a:endParaRPr kumimoji="0" lang="en-US" sz="1400" b="0" i="0" u="none" strike="noStrike" cap="none" normalizeH="0" baseline="0" dirty="0" smtClean="0">
              <a:ln>
                <a:noFill/>
              </a:ln>
              <a:solidFill>
                <a:schemeClr val="tx1"/>
              </a:solidFill>
              <a:effectLst/>
              <a:latin typeface="Arial Narrow" pitchFamily="34" charset="0"/>
              <a:cs typeface="Arial" pitchFamily="34" charset="0"/>
            </a:endParaRPr>
          </a:p>
        </p:txBody>
      </p:sp>
      <p:pic>
        <p:nvPicPr>
          <p:cNvPr id="55300" name="Picture 4"/>
          <p:cNvPicPr>
            <a:picLocks noChangeAspect="1" noChangeArrowheads="1"/>
          </p:cNvPicPr>
          <p:nvPr/>
        </p:nvPicPr>
        <p:blipFill>
          <a:blip r:embed="rId3" cstate="print"/>
          <a:srcRect/>
          <a:stretch>
            <a:fillRect/>
          </a:stretch>
        </p:blipFill>
        <p:spPr bwMode="auto">
          <a:xfrm>
            <a:off x="4839444" y="2348880"/>
            <a:ext cx="1748780" cy="792088"/>
          </a:xfrm>
          <a:prstGeom prst="rect">
            <a:avLst/>
          </a:prstGeom>
          <a:noFill/>
          <a:ln w="9525">
            <a:noFill/>
            <a:miter lim="800000"/>
            <a:headEnd/>
            <a:tailEnd/>
          </a:ln>
        </p:spPr>
      </p:pic>
      <p:pic>
        <p:nvPicPr>
          <p:cNvPr id="55301" name="Picture 5"/>
          <p:cNvPicPr>
            <a:picLocks noChangeAspect="1" noChangeArrowheads="1"/>
          </p:cNvPicPr>
          <p:nvPr/>
        </p:nvPicPr>
        <p:blipFill>
          <a:blip r:embed="rId4" cstate="print"/>
          <a:srcRect/>
          <a:stretch>
            <a:fillRect/>
          </a:stretch>
        </p:blipFill>
        <p:spPr bwMode="auto">
          <a:xfrm>
            <a:off x="4283174" y="908720"/>
            <a:ext cx="2305050" cy="1008112"/>
          </a:xfrm>
          <a:prstGeom prst="rect">
            <a:avLst/>
          </a:prstGeom>
          <a:noFill/>
          <a:ln w="9525">
            <a:solidFill>
              <a:schemeClr val="bg1">
                <a:lumMod val="50000"/>
              </a:schemeClr>
            </a:solidFill>
            <a:miter lim="800000"/>
            <a:headEnd/>
            <a:tailEnd/>
          </a:ln>
        </p:spPr>
      </p:pic>
      <p:pic>
        <p:nvPicPr>
          <p:cNvPr id="55302" name="Picture 6"/>
          <p:cNvPicPr>
            <a:picLocks noChangeAspect="1" noChangeArrowheads="1"/>
          </p:cNvPicPr>
          <p:nvPr/>
        </p:nvPicPr>
        <p:blipFill>
          <a:blip r:embed="rId5" cstate="print"/>
          <a:srcRect/>
          <a:stretch>
            <a:fillRect/>
          </a:stretch>
        </p:blipFill>
        <p:spPr bwMode="auto">
          <a:xfrm>
            <a:off x="5905450" y="1196752"/>
            <a:ext cx="2122934" cy="1008112"/>
          </a:xfrm>
          <a:prstGeom prst="rect">
            <a:avLst/>
          </a:prstGeom>
          <a:noFill/>
          <a:ln w="9525">
            <a:solidFill>
              <a:schemeClr val="bg1">
                <a:lumMod val="50000"/>
              </a:schemeClr>
            </a:solid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611560" y="116632"/>
            <a:ext cx="8208912" cy="1200329"/>
          </a:xfrm>
          <a:prstGeom prst="rect">
            <a:avLst/>
          </a:prstGeom>
          <a:solidFill>
            <a:srgbClr val="D9D9D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BR" sz="2400" b="1" dirty="0" smtClean="0"/>
              <a:t>Exercício 6.14 Lista Cadastral Sem Elementos Repetidos Implementada como uma Lista Encadeada Ordenada Circular</a:t>
            </a:r>
            <a:endParaRPr lang="pt-BR" sz="2400" dirty="0" smtClean="0"/>
          </a:p>
        </p:txBody>
      </p:sp>
      <p:pic>
        <p:nvPicPr>
          <p:cNvPr id="60418" name="Picture 2"/>
          <p:cNvPicPr>
            <a:picLocks noChangeAspect="1" noChangeArrowheads="1"/>
          </p:cNvPicPr>
          <p:nvPr/>
        </p:nvPicPr>
        <p:blipFill>
          <a:blip r:embed="rId2" cstate="print"/>
          <a:srcRect/>
          <a:stretch>
            <a:fillRect/>
          </a:stretch>
        </p:blipFill>
        <p:spPr bwMode="auto">
          <a:xfrm>
            <a:off x="1115616" y="1494741"/>
            <a:ext cx="7200800" cy="5318635"/>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611560" y="116632"/>
            <a:ext cx="8208912" cy="1200329"/>
          </a:xfrm>
          <a:prstGeom prst="rect">
            <a:avLst/>
          </a:prstGeom>
          <a:solidFill>
            <a:srgbClr val="D9D9D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BR" sz="2400" b="1" dirty="0" smtClean="0"/>
              <a:t>Exercício 6.16 Lista Cadastral Com Elementos Repetidos Implementada como uma Lista Encadeada Ordenada Circular</a:t>
            </a:r>
            <a:endParaRPr lang="pt-BR" sz="2400" dirty="0"/>
          </a:p>
        </p:txBody>
      </p:sp>
      <p:pic>
        <p:nvPicPr>
          <p:cNvPr id="61442" name="Picture 2"/>
          <p:cNvPicPr>
            <a:picLocks noChangeAspect="1" noChangeArrowheads="1"/>
          </p:cNvPicPr>
          <p:nvPr/>
        </p:nvPicPr>
        <p:blipFill>
          <a:blip r:embed="rId2" cstate="print"/>
          <a:srcRect/>
          <a:stretch>
            <a:fillRect/>
          </a:stretch>
        </p:blipFill>
        <p:spPr bwMode="auto">
          <a:xfrm>
            <a:off x="1043608" y="1412776"/>
            <a:ext cx="7479213" cy="5373215"/>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611560" y="116632"/>
            <a:ext cx="8208912" cy="1200329"/>
          </a:xfrm>
          <a:prstGeom prst="rect">
            <a:avLst/>
          </a:prstGeom>
          <a:solidFill>
            <a:srgbClr val="D9D9D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BR" sz="2400" b="1" dirty="0" smtClean="0"/>
              <a:t>Exercício 6.18 Lista Cadastral Sem Elementos Repetidos, Implementada como uma Lista Encadeada Circular Não Ordenada</a:t>
            </a:r>
            <a:endParaRPr lang="pt-BR" sz="2400" dirty="0"/>
          </a:p>
        </p:txBody>
      </p:sp>
      <p:pic>
        <p:nvPicPr>
          <p:cNvPr id="62466" name="Picture 2"/>
          <p:cNvPicPr>
            <a:picLocks noChangeAspect="1" noChangeArrowheads="1"/>
          </p:cNvPicPr>
          <p:nvPr/>
        </p:nvPicPr>
        <p:blipFill>
          <a:blip r:embed="rId2" cstate="print"/>
          <a:srcRect/>
          <a:stretch>
            <a:fillRect/>
          </a:stretch>
        </p:blipFill>
        <p:spPr bwMode="auto">
          <a:xfrm>
            <a:off x="899592" y="1436339"/>
            <a:ext cx="7560840" cy="5285975"/>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611560" y="2226344"/>
            <a:ext cx="8208912" cy="4154984"/>
          </a:xfrm>
          <a:prstGeom prst="rect">
            <a:avLst/>
          </a:prstGeom>
          <a:solidFill>
            <a:srgbClr val="D9D9D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BR" sz="2400" b="1" dirty="0" smtClean="0"/>
              <a:t>Exercício 6.15 Operação Destrói</a:t>
            </a:r>
            <a:endParaRPr lang="pt-BR" sz="2400" dirty="0" smtClean="0"/>
          </a:p>
          <a:p>
            <a:endParaRPr lang="pt-BR" sz="1200" b="1" dirty="0" smtClean="0"/>
          </a:p>
          <a:p>
            <a:r>
              <a:rPr lang="pt-BR" sz="2400" b="1" dirty="0" smtClean="0"/>
              <a:t>Exercício 6.17 Operação </a:t>
            </a:r>
            <a:r>
              <a:rPr lang="pt-BR" sz="2400" b="1" dirty="0" err="1" smtClean="0"/>
              <a:t>RetiraTodosDeValorX</a:t>
            </a:r>
            <a:r>
              <a:rPr lang="pt-BR" sz="2400" b="1" dirty="0" smtClean="0"/>
              <a:t> de uma Lista Cadastral Com Elementos Repetidos</a:t>
            </a:r>
            <a:endParaRPr lang="pt-BR" sz="2400" dirty="0" smtClean="0"/>
          </a:p>
          <a:p>
            <a:r>
              <a:rPr lang="pt-BR" b="1" dirty="0" err="1" smtClean="0">
                <a:latin typeface="Arial Narrow" pitchFamily="34" charset="0"/>
              </a:rPr>
              <a:t>RetiraTodosComValorX</a:t>
            </a:r>
            <a:r>
              <a:rPr lang="pt-BR" dirty="0" smtClean="0">
                <a:latin typeface="Arial Narrow" pitchFamily="34" charset="0"/>
              </a:rPr>
              <a:t> (parâmetro por referência</a:t>
            </a:r>
            <a:r>
              <a:rPr lang="pt-BR" b="1" dirty="0" smtClean="0">
                <a:latin typeface="Arial Narrow" pitchFamily="34" charset="0"/>
              </a:rPr>
              <a:t> L </a:t>
            </a:r>
            <a:r>
              <a:rPr lang="pt-BR" dirty="0" smtClean="0">
                <a:latin typeface="Arial Narrow" pitchFamily="34" charset="0"/>
              </a:rPr>
              <a:t>do tipo Lista, parâmetro </a:t>
            </a:r>
            <a:r>
              <a:rPr lang="pt-BR" b="1" dirty="0" smtClean="0">
                <a:latin typeface="Arial Narrow" pitchFamily="34" charset="0"/>
              </a:rPr>
              <a:t>X</a:t>
            </a:r>
            <a:r>
              <a:rPr lang="pt-BR" dirty="0" smtClean="0">
                <a:latin typeface="Arial Narrow" pitchFamily="34" charset="0"/>
              </a:rPr>
              <a:t> do tipo </a:t>
            </a:r>
            <a:r>
              <a:rPr lang="pt-BR" dirty="0" err="1" smtClean="0">
                <a:latin typeface="Arial Narrow" pitchFamily="34" charset="0"/>
              </a:rPr>
              <a:t>Char</a:t>
            </a:r>
            <a:r>
              <a:rPr lang="pt-BR" dirty="0" smtClean="0">
                <a:latin typeface="Arial Narrow" pitchFamily="34" charset="0"/>
              </a:rPr>
              <a:t>, parâmetro por referência </a:t>
            </a:r>
            <a:r>
              <a:rPr lang="pt-BR" b="1" dirty="0" smtClean="0">
                <a:latin typeface="Arial Narrow" pitchFamily="34" charset="0"/>
              </a:rPr>
              <a:t>Ok</a:t>
            </a:r>
            <a:r>
              <a:rPr lang="pt-BR" dirty="0" smtClean="0">
                <a:latin typeface="Arial Narrow" pitchFamily="34" charset="0"/>
              </a:rPr>
              <a:t> do tipo </a:t>
            </a:r>
            <a:r>
              <a:rPr lang="pt-BR" dirty="0" err="1" smtClean="0">
                <a:latin typeface="Arial Narrow" pitchFamily="34" charset="0"/>
              </a:rPr>
              <a:t>Boolean</a:t>
            </a:r>
            <a:r>
              <a:rPr lang="pt-BR" dirty="0" smtClean="0">
                <a:latin typeface="Arial Narrow" pitchFamily="34" charset="0"/>
              </a:rPr>
              <a:t>);</a:t>
            </a:r>
          </a:p>
          <a:p>
            <a:r>
              <a:rPr lang="pt-BR" dirty="0" smtClean="0">
                <a:solidFill>
                  <a:srgbClr val="FF0000"/>
                </a:solidFill>
                <a:latin typeface="Arial Narrow" pitchFamily="34" charset="0"/>
              </a:rPr>
              <a:t>/* Retira todos os elementos de valor X que forem encontrados na Lista L. Se algum elemento de valor X for encontrado e removido, Ok retorna Verdadeiro; falso caso contrário */</a:t>
            </a:r>
          </a:p>
          <a:p>
            <a:endParaRPr lang="pt-BR" sz="1200" dirty="0" smtClean="0">
              <a:solidFill>
                <a:srgbClr val="FF0000"/>
              </a:solidFill>
              <a:latin typeface="Arial Narrow" pitchFamily="34" charset="0"/>
            </a:endParaRPr>
          </a:p>
          <a:p>
            <a:endParaRPr lang="pt-BR" sz="1200" dirty="0" smtClean="0">
              <a:solidFill>
                <a:srgbClr val="FF0000"/>
              </a:solidFill>
              <a:latin typeface="Arial Narrow" pitchFamily="34" charset="0"/>
            </a:endParaRPr>
          </a:p>
          <a:p>
            <a:endParaRPr lang="pt-BR" sz="1200" dirty="0" smtClean="0">
              <a:solidFill>
                <a:srgbClr val="FF0000"/>
              </a:solidFill>
              <a:latin typeface="Arial Narrow" pitchFamily="34" charset="0"/>
            </a:endParaRPr>
          </a:p>
          <a:p>
            <a:endParaRPr lang="pt-BR" sz="1200" dirty="0" smtClean="0">
              <a:solidFill>
                <a:srgbClr val="FF0000"/>
              </a:solidFill>
              <a:latin typeface="Arial Narrow" pitchFamily="34" charset="0"/>
            </a:endParaRPr>
          </a:p>
          <a:p>
            <a:r>
              <a:rPr lang="pt-BR" sz="2400" b="1" dirty="0" smtClean="0"/>
              <a:t>Exercício 6.19 Implementar e Testar uma Lista Cadastral em uma Linguagem de Programação</a:t>
            </a:r>
            <a:endParaRPr lang="pt-BR" sz="2400" dirty="0" smtClean="0"/>
          </a:p>
          <a:p>
            <a:endParaRPr lang="pt-BR" sz="1200" dirty="0" smtClean="0">
              <a:solidFill>
                <a:srgbClr val="FF0000"/>
              </a:solidFill>
            </a:endParaRPr>
          </a:p>
        </p:txBody>
      </p:sp>
      <p:sp>
        <p:nvSpPr>
          <p:cNvPr id="14" name="Título 1"/>
          <p:cNvSpPr txBox="1">
            <a:spLocks/>
          </p:cNvSpPr>
          <p:nvPr/>
        </p:nvSpPr>
        <p:spPr>
          <a:xfrm>
            <a:off x="611560" y="1124744"/>
            <a:ext cx="3312368" cy="864096"/>
          </a:xfrm>
          <a:prstGeom prst="rect">
            <a:avLst/>
          </a:prstGeom>
        </p:spPr>
        <p:txBody>
          <a:bodyP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pt-BR" sz="4400" b="1" i="0" u="none" strike="noStrike" kern="1200" cap="none" spc="0" normalizeH="0" baseline="0" noProof="0" dirty="0" smtClean="0">
                <a:ln>
                  <a:noFill/>
                </a:ln>
                <a:effectLst/>
                <a:uLnTx/>
                <a:uFillTx/>
                <a:latin typeface="+mj-lt"/>
                <a:ea typeface="+mj-ea"/>
                <a:cs typeface="+mj-cs"/>
              </a:rPr>
              <a:t>Exercícios</a:t>
            </a:r>
            <a:endParaRPr kumimoji="0" lang="pt-BR" sz="4400" b="0" i="0" u="none" strike="noStrike" kern="1200" cap="none" spc="0" normalizeH="0" baseline="0" noProof="0" dirty="0">
              <a:ln>
                <a:noFill/>
              </a:ln>
              <a:effectLst/>
              <a:uLnTx/>
              <a:uFillTx/>
              <a:latin typeface="+mj-lt"/>
              <a:ea typeface="+mj-ea"/>
              <a:cs typeface="+mj-cs"/>
            </a:endParaRPr>
          </a:p>
        </p:txBody>
      </p:sp>
      <p:pic>
        <p:nvPicPr>
          <p:cNvPr id="4" name="Picture 3"/>
          <p:cNvPicPr>
            <a:picLocks noChangeAspect="1" noChangeArrowheads="1"/>
          </p:cNvPicPr>
          <p:nvPr/>
        </p:nvPicPr>
        <p:blipFill>
          <a:blip r:embed="rId2" cstate="print"/>
          <a:srcRect/>
          <a:stretch>
            <a:fillRect/>
          </a:stretch>
        </p:blipFill>
        <p:spPr bwMode="auto">
          <a:xfrm>
            <a:off x="7164288" y="188640"/>
            <a:ext cx="1741166" cy="1584176"/>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755576" y="980728"/>
            <a:ext cx="7704856" cy="1512168"/>
          </a:xfrm>
          <a:prstGeom prst="rect">
            <a:avLst/>
          </a:prstGeom>
        </p:spPr>
        <p:txBody>
          <a:bodyPr>
            <a:normAutofit/>
          </a:bodyPr>
          <a:lstStyle/>
          <a:p>
            <a:pPr lvl="0" algn="ctr">
              <a:spcBef>
                <a:spcPct val="0"/>
              </a:spcBef>
              <a:defRPr/>
            </a:pPr>
            <a:r>
              <a:rPr lang="pt-BR" sz="4000" b="1" dirty="0" smtClean="0">
                <a:solidFill>
                  <a:srgbClr val="C00000"/>
                </a:solidFill>
              </a:rPr>
              <a:t>Avanço de Projeto: Qual Tipo de Lista Usar? </a:t>
            </a:r>
            <a:endParaRPr kumimoji="0" lang="pt-BR" sz="4000" b="0" i="0" u="none" strike="noStrike" kern="1200" cap="none" spc="0" normalizeH="0" baseline="0" noProof="0" dirty="0">
              <a:ln>
                <a:noFill/>
              </a:ln>
              <a:solidFill>
                <a:srgbClr val="C00000"/>
              </a:solidFill>
              <a:effectLst/>
              <a:uLnTx/>
              <a:uFillTx/>
              <a:latin typeface="+mj-lt"/>
              <a:ea typeface="+mj-ea"/>
              <a:cs typeface="+mj-cs"/>
            </a:endParaRPr>
          </a:p>
        </p:txBody>
      </p:sp>
      <p:pic>
        <p:nvPicPr>
          <p:cNvPr id="5147" name="Picture 27"/>
          <p:cNvPicPr>
            <a:picLocks noChangeAspect="1" noChangeArrowheads="1"/>
          </p:cNvPicPr>
          <p:nvPr/>
        </p:nvPicPr>
        <p:blipFill>
          <a:blip r:embed="rId2" cstate="print"/>
          <a:srcRect/>
          <a:stretch>
            <a:fillRect/>
          </a:stretch>
        </p:blipFill>
        <p:spPr bwMode="auto">
          <a:xfrm>
            <a:off x="5436096" y="2852936"/>
            <a:ext cx="2886768" cy="2448272"/>
          </a:xfrm>
          <a:prstGeom prst="rect">
            <a:avLst/>
          </a:prstGeom>
          <a:noFill/>
          <a:ln w="9525">
            <a:noFill/>
            <a:miter lim="800000"/>
            <a:headEnd/>
            <a:tailEnd/>
          </a:ln>
        </p:spPr>
      </p:pic>
      <p:pic>
        <p:nvPicPr>
          <p:cNvPr id="5148" name="Picture 28"/>
          <p:cNvPicPr>
            <a:picLocks noChangeAspect="1" noChangeArrowheads="1"/>
          </p:cNvPicPr>
          <p:nvPr/>
        </p:nvPicPr>
        <p:blipFill>
          <a:blip r:embed="rId3" cstate="print"/>
          <a:srcRect/>
          <a:stretch>
            <a:fillRect/>
          </a:stretch>
        </p:blipFill>
        <p:spPr bwMode="auto">
          <a:xfrm>
            <a:off x="899592" y="3040065"/>
            <a:ext cx="3096344" cy="21891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spcBef>
                <a:spcPts val="600"/>
              </a:spcBef>
              <a:spcAft>
                <a:spcPts val="600"/>
              </a:spcAft>
            </a:pPr>
            <a:r>
              <a:rPr lang="pt-BR" b="1" dirty="0" smtClean="0">
                <a:solidFill>
                  <a:srgbClr val="C00000"/>
                </a:solidFill>
                <a:ea typeface="Times New Roman"/>
                <a:cs typeface="Times New Roman"/>
              </a:rPr>
              <a:t>Atualizando </a:t>
            </a:r>
            <a:r>
              <a:rPr lang="pt-BR" b="1" dirty="0" smtClean="0">
                <a:solidFill>
                  <a:srgbClr val="C00000"/>
                </a:solidFill>
              </a:rPr>
              <a:t>uma Lista de Compras</a:t>
            </a:r>
            <a:endParaRPr lang="pt-BR" sz="2400" dirty="0">
              <a:solidFill>
                <a:srgbClr val="C00000"/>
              </a:solidFill>
              <a:latin typeface="Garamond"/>
              <a:ea typeface="Times New Roman"/>
              <a:cs typeface="Times New Roman"/>
            </a:endParaRPr>
          </a:p>
        </p:txBody>
      </p:sp>
      <p:sp>
        <p:nvSpPr>
          <p:cNvPr id="33794" name="Text Box 2"/>
          <p:cNvSpPr txBox="1">
            <a:spLocks noChangeArrowheads="1"/>
          </p:cNvSpPr>
          <p:nvPr/>
        </p:nvSpPr>
        <p:spPr bwMode="auto">
          <a:xfrm>
            <a:off x="-34925" y="1803400"/>
            <a:ext cx="315913" cy="747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7" name="Tabela 6"/>
          <p:cNvGraphicFramePr>
            <a:graphicFrameLocks noGrp="1"/>
          </p:cNvGraphicFramePr>
          <p:nvPr/>
        </p:nvGraphicFramePr>
        <p:xfrm>
          <a:off x="971600" y="1772816"/>
          <a:ext cx="7632848" cy="4608512"/>
        </p:xfrm>
        <a:graphic>
          <a:graphicData uri="http://schemas.openxmlformats.org/drawingml/2006/table">
            <a:tbl>
              <a:tblPr/>
              <a:tblGrid>
                <a:gridCol w="3005951"/>
                <a:gridCol w="4626897"/>
              </a:tblGrid>
              <a:tr h="4608512">
                <a:tc>
                  <a:txBody>
                    <a:bodyPr/>
                    <a:lstStyle/>
                    <a:p>
                      <a:pPr algn="ctr">
                        <a:spcAft>
                          <a:spcPts val="0"/>
                        </a:spcAft>
                      </a:pPr>
                      <a:endParaRPr lang="pt-BR" sz="800" dirty="0">
                        <a:latin typeface="Garamon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spcBef>
                          <a:spcPts val="800"/>
                        </a:spcBef>
                        <a:spcAft>
                          <a:spcPts val="0"/>
                        </a:spcAft>
                      </a:pPr>
                      <a:r>
                        <a:rPr lang="pt-BR" sz="2400" dirty="0" smtClean="0">
                          <a:latin typeface="+mn-lt"/>
                          <a:ea typeface="Times New Roman"/>
                          <a:cs typeface="Times New Roman"/>
                        </a:rPr>
                        <a:t>Se </a:t>
                      </a:r>
                      <a:r>
                        <a:rPr lang="pt-BR" sz="2400" dirty="0">
                          <a:latin typeface="+mn-lt"/>
                          <a:ea typeface="Times New Roman"/>
                          <a:cs typeface="Times New Roman"/>
                        </a:rPr>
                        <a:t>queremos retirar o item </a:t>
                      </a:r>
                      <a:r>
                        <a:rPr lang="pt-BR" sz="2400" i="1" dirty="0">
                          <a:latin typeface="+mn-lt"/>
                          <a:ea typeface="Times New Roman"/>
                          <a:cs typeface="Times New Roman"/>
                        </a:rPr>
                        <a:t>Esguicho </a:t>
                      </a:r>
                      <a:r>
                        <a:rPr lang="pt-BR" sz="2400" dirty="0">
                          <a:latin typeface="+mn-lt"/>
                          <a:ea typeface="Times New Roman"/>
                          <a:cs typeface="Times New Roman"/>
                        </a:rPr>
                        <a:t>da Lista:</a:t>
                      </a:r>
                    </a:p>
                    <a:p>
                      <a:pPr marL="342900" lvl="0" indent="-342900">
                        <a:spcBef>
                          <a:spcPts val="1200"/>
                        </a:spcBef>
                        <a:spcAft>
                          <a:spcPts val="1200"/>
                        </a:spcAft>
                        <a:buFont typeface="Symbol"/>
                        <a:buChar char=""/>
                      </a:pPr>
                      <a:r>
                        <a:rPr lang="pt-BR" sz="2400" dirty="0">
                          <a:latin typeface="+mn-lt"/>
                          <a:ea typeface="Times New Roman"/>
                          <a:cs typeface="Times New Roman"/>
                        </a:rPr>
                        <a:t>Procuramos na Lista o item cujo valor é </a:t>
                      </a:r>
                      <a:r>
                        <a:rPr lang="pt-BR" sz="2400" b="1" i="1" dirty="0">
                          <a:latin typeface="+mn-lt"/>
                          <a:ea typeface="Times New Roman"/>
                          <a:cs typeface="Times New Roman"/>
                        </a:rPr>
                        <a:t>Esguicho</a:t>
                      </a:r>
                      <a:r>
                        <a:rPr lang="pt-BR" sz="2400" dirty="0">
                          <a:latin typeface="+mn-lt"/>
                          <a:ea typeface="Times New Roman"/>
                          <a:cs typeface="Times New Roman"/>
                        </a:rPr>
                        <a:t>;</a:t>
                      </a:r>
                    </a:p>
                    <a:p>
                      <a:pPr marL="342900" lvl="0" indent="-342900">
                        <a:spcAft>
                          <a:spcPts val="0"/>
                        </a:spcAft>
                        <a:buFont typeface="Symbol"/>
                        <a:buChar char=""/>
                      </a:pPr>
                      <a:r>
                        <a:rPr lang="pt-BR" sz="2400" dirty="0">
                          <a:latin typeface="+mn-lt"/>
                          <a:ea typeface="Times New Roman"/>
                          <a:cs typeface="Times New Roman"/>
                        </a:rPr>
                        <a:t>Retiramos da Lista, especificamente, o item cujo valor é </a:t>
                      </a:r>
                      <a:r>
                        <a:rPr lang="pt-BR" sz="2400" b="1" i="1" dirty="0">
                          <a:latin typeface="+mn-lt"/>
                          <a:ea typeface="Times New Roman"/>
                          <a:cs typeface="Times New Roman"/>
                        </a:rPr>
                        <a:t>Esguicho</a:t>
                      </a:r>
                      <a:r>
                        <a:rPr lang="pt-BR" sz="2400" i="1" dirty="0">
                          <a:latin typeface="+mn-lt"/>
                          <a:ea typeface="Times New Roman"/>
                          <a:cs typeface="Times New Roman"/>
                        </a:rPr>
                        <a:t> </a:t>
                      </a:r>
                      <a:r>
                        <a:rPr lang="pt-BR" sz="2400" dirty="0">
                          <a:latin typeface="+mn-lt"/>
                          <a:ea typeface="Times New Roman"/>
                          <a:cs typeface="Times New Roman"/>
                        </a:rPr>
                        <a:t>- esteja esse item no começo, no meio ou no final da Lista.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r>
            </a:tbl>
          </a:graphicData>
        </a:graphic>
      </p:graphicFrame>
      <p:pic>
        <p:nvPicPr>
          <p:cNvPr id="34835" name="Picture 19"/>
          <p:cNvPicPr>
            <a:picLocks noChangeAspect="1" noChangeArrowheads="1"/>
          </p:cNvPicPr>
          <p:nvPr/>
        </p:nvPicPr>
        <p:blipFill>
          <a:blip r:embed="rId2" cstate="print"/>
          <a:srcRect/>
          <a:stretch>
            <a:fillRect/>
          </a:stretch>
        </p:blipFill>
        <p:spPr bwMode="auto">
          <a:xfrm>
            <a:off x="1064864" y="2538958"/>
            <a:ext cx="2787056" cy="34103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p:cNvPicPr>
            <a:picLocks noChangeAspect="1" noChangeArrowheads="1"/>
          </p:cNvPicPr>
          <p:nvPr/>
        </p:nvPicPr>
        <p:blipFill>
          <a:blip r:embed="rId2" cstate="print"/>
          <a:srcRect/>
          <a:stretch>
            <a:fillRect/>
          </a:stretch>
        </p:blipFill>
        <p:spPr bwMode="auto">
          <a:xfrm>
            <a:off x="899592" y="1052737"/>
            <a:ext cx="7667286" cy="5688632"/>
          </a:xfrm>
          <a:prstGeom prst="rect">
            <a:avLst/>
          </a:prstGeom>
          <a:noFill/>
          <a:ln w="9525">
            <a:noFill/>
            <a:miter lim="800000"/>
            <a:headEnd/>
            <a:tailEnd/>
          </a:ln>
        </p:spPr>
      </p:pic>
      <p:sp>
        <p:nvSpPr>
          <p:cNvPr id="6" name="Título 1"/>
          <p:cNvSpPr txBox="1">
            <a:spLocks/>
          </p:cNvSpPr>
          <p:nvPr/>
        </p:nvSpPr>
        <p:spPr>
          <a:xfrm>
            <a:off x="2483768" y="188640"/>
            <a:ext cx="4464496" cy="792088"/>
          </a:xfrm>
          <a:prstGeom prst="rect">
            <a:avLst/>
          </a:prstGeom>
        </p:spPr>
        <p:txBody>
          <a:bodyPr>
            <a:normAutofit/>
          </a:bodyPr>
          <a:lstStyle/>
          <a:p>
            <a:pPr lvl="0" algn="ctr">
              <a:spcBef>
                <a:spcPct val="0"/>
              </a:spcBef>
              <a:defRPr/>
            </a:pPr>
            <a:r>
              <a:rPr lang="pt-BR" sz="4000" b="1" dirty="0" smtClean="0">
                <a:solidFill>
                  <a:srgbClr val="C00000"/>
                </a:solidFill>
              </a:rPr>
              <a:t>Arquitetura</a:t>
            </a:r>
            <a:endParaRPr kumimoji="0" lang="pt-BR" sz="4000" b="0"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611560" y="298385"/>
            <a:ext cx="8208912" cy="6370975"/>
          </a:xfrm>
          <a:prstGeom prst="rect">
            <a:avLst/>
          </a:prstGeom>
          <a:solidFill>
            <a:srgbClr val="D9D9D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BR" sz="2000" b="1" dirty="0" smtClean="0"/>
              <a:t>Exercício 6.21 Calcular o Número de Itens da Lista de Compras que Foram Efetivamente Comprados Pelo Jogador</a:t>
            </a:r>
          </a:p>
          <a:p>
            <a:r>
              <a:rPr lang="pt-BR" dirty="0" smtClean="0">
                <a:latin typeface="Arial Narrow" pitchFamily="34" charset="0"/>
              </a:rPr>
              <a:t>Inteiro </a:t>
            </a:r>
            <a:r>
              <a:rPr lang="pt-BR" b="1" dirty="0" err="1" smtClean="0">
                <a:latin typeface="Arial Narrow" pitchFamily="34" charset="0"/>
              </a:rPr>
              <a:t>ItensDaListaQueForamComprados</a:t>
            </a:r>
            <a:r>
              <a:rPr lang="pt-BR" dirty="0" smtClean="0">
                <a:latin typeface="Arial Narrow" pitchFamily="34" charset="0"/>
              </a:rPr>
              <a:t> (parâmetros por referência </a:t>
            </a:r>
            <a:r>
              <a:rPr lang="pt-BR" b="1" dirty="0" err="1" smtClean="0">
                <a:latin typeface="Arial Narrow" pitchFamily="34" charset="0"/>
              </a:rPr>
              <a:t>ListaDeCompras</a:t>
            </a:r>
            <a:r>
              <a:rPr lang="pt-BR" dirty="0" smtClean="0">
                <a:latin typeface="Arial Narrow" pitchFamily="34" charset="0"/>
              </a:rPr>
              <a:t>, </a:t>
            </a:r>
            <a:r>
              <a:rPr lang="pt-BR" b="1" dirty="0" err="1" smtClean="0">
                <a:latin typeface="Arial Narrow" pitchFamily="34" charset="0"/>
              </a:rPr>
              <a:t>CarrinhoDeCompras</a:t>
            </a:r>
            <a:r>
              <a:rPr lang="pt-BR" b="1" dirty="0" smtClean="0">
                <a:latin typeface="Arial Narrow" pitchFamily="34" charset="0"/>
              </a:rPr>
              <a:t> </a:t>
            </a:r>
            <a:r>
              <a:rPr lang="pt-BR" dirty="0" smtClean="0">
                <a:latin typeface="Arial Narrow" pitchFamily="34" charset="0"/>
              </a:rPr>
              <a:t>do tipo Lista);</a:t>
            </a:r>
          </a:p>
          <a:p>
            <a:r>
              <a:rPr lang="pt-BR" dirty="0" smtClean="0">
                <a:solidFill>
                  <a:srgbClr val="FF0000"/>
                </a:solidFill>
                <a:latin typeface="Arial Narrow" pitchFamily="34" charset="0"/>
              </a:rPr>
              <a:t>/* Recebe a Lista de Compras e o Carrinho de Compras e conta quantos itens da Lista de Compras aparecem pelo menos uma vez no Carrinho de Compras. Produz resultado do tipo inteiro */</a:t>
            </a:r>
          </a:p>
          <a:p>
            <a:endParaRPr lang="pt-BR" sz="1200" b="1" dirty="0" smtClean="0"/>
          </a:p>
          <a:p>
            <a:r>
              <a:rPr lang="pt-BR" sz="2000" b="1" dirty="0" smtClean="0"/>
              <a:t>Exercício 6.22 Calcular o Número de Itens Comprados Incorretamente</a:t>
            </a:r>
            <a:endParaRPr lang="pt-BR" sz="2000" dirty="0" smtClean="0"/>
          </a:p>
          <a:p>
            <a:r>
              <a:rPr lang="pt-BR" dirty="0" smtClean="0">
                <a:latin typeface="Arial Narrow" pitchFamily="34" charset="0"/>
              </a:rPr>
              <a:t>Inteiro </a:t>
            </a:r>
            <a:r>
              <a:rPr lang="pt-BR" b="1" dirty="0" err="1" smtClean="0">
                <a:latin typeface="Arial Narrow" pitchFamily="34" charset="0"/>
              </a:rPr>
              <a:t>ItensCompradosIncorretamente</a:t>
            </a:r>
            <a:r>
              <a:rPr lang="pt-BR" dirty="0" smtClean="0">
                <a:latin typeface="Arial Narrow" pitchFamily="34" charset="0"/>
              </a:rPr>
              <a:t> (parâmetros por referência </a:t>
            </a:r>
            <a:r>
              <a:rPr lang="pt-BR" b="1" dirty="0" err="1" smtClean="0">
                <a:latin typeface="Arial Narrow" pitchFamily="34" charset="0"/>
              </a:rPr>
              <a:t>ListaDeCompras</a:t>
            </a:r>
            <a:r>
              <a:rPr lang="pt-BR" dirty="0" smtClean="0">
                <a:latin typeface="Arial Narrow" pitchFamily="34" charset="0"/>
              </a:rPr>
              <a:t>, </a:t>
            </a:r>
            <a:r>
              <a:rPr lang="pt-BR" b="1" dirty="0" err="1" smtClean="0">
                <a:latin typeface="Arial Narrow" pitchFamily="34" charset="0"/>
              </a:rPr>
              <a:t>CarrinhoDeCompras</a:t>
            </a:r>
            <a:r>
              <a:rPr lang="pt-BR" dirty="0" smtClean="0">
                <a:latin typeface="Arial Narrow" pitchFamily="34" charset="0"/>
              </a:rPr>
              <a:t> do tipo Lista);</a:t>
            </a:r>
          </a:p>
          <a:p>
            <a:r>
              <a:rPr lang="pt-BR" dirty="0" smtClean="0">
                <a:solidFill>
                  <a:srgbClr val="FF0000"/>
                </a:solidFill>
                <a:latin typeface="Arial Narrow" pitchFamily="34" charset="0"/>
              </a:rPr>
              <a:t>/* Recebe a Lista de Compras e o Carrinho de Compras e conta quantos itens do Carrinho de Compras não fazem parte da Lista de Compras. Retorna resultado do tipo inteiro  */</a:t>
            </a:r>
          </a:p>
          <a:p>
            <a:endParaRPr lang="pt-BR" sz="1200" dirty="0" smtClean="0">
              <a:solidFill>
                <a:srgbClr val="FF0000"/>
              </a:solidFill>
              <a:latin typeface="Arial Narrow" pitchFamily="34" charset="0"/>
            </a:endParaRPr>
          </a:p>
          <a:p>
            <a:r>
              <a:rPr lang="pt-BR" sz="2000" b="1" dirty="0" smtClean="0"/>
              <a:t>Exercício 6.23 Calcular o Número de Itens Comprados em Excesso</a:t>
            </a:r>
          </a:p>
          <a:p>
            <a:r>
              <a:rPr lang="pt-BR" dirty="0" smtClean="0">
                <a:latin typeface="Arial Narrow" pitchFamily="34" charset="0"/>
              </a:rPr>
              <a:t>Inteiro </a:t>
            </a:r>
            <a:r>
              <a:rPr lang="pt-BR" b="1" dirty="0" err="1" smtClean="0">
                <a:latin typeface="Arial Narrow" pitchFamily="34" charset="0"/>
              </a:rPr>
              <a:t>ItensCompradosEmExcesso</a:t>
            </a:r>
            <a:r>
              <a:rPr lang="pt-BR" dirty="0" smtClean="0">
                <a:latin typeface="Arial Narrow" pitchFamily="34" charset="0"/>
              </a:rPr>
              <a:t> (parâmetros por referência </a:t>
            </a:r>
            <a:r>
              <a:rPr lang="pt-BR" b="1" dirty="0" err="1" smtClean="0">
                <a:latin typeface="Arial Narrow" pitchFamily="34" charset="0"/>
              </a:rPr>
              <a:t>ListaDeCompras</a:t>
            </a:r>
            <a:r>
              <a:rPr lang="pt-BR" dirty="0" smtClean="0">
                <a:latin typeface="Arial Narrow" pitchFamily="34" charset="0"/>
              </a:rPr>
              <a:t>, </a:t>
            </a:r>
            <a:r>
              <a:rPr lang="pt-BR" b="1" dirty="0" err="1" smtClean="0">
                <a:latin typeface="Arial Narrow" pitchFamily="34" charset="0"/>
              </a:rPr>
              <a:t>CarrinhoDeCompras</a:t>
            </a:r>
            <a:r>
              <a:rPr lang="pt-BR" dirty="0" smtClean="0">
                <a:latin typeface="Arial Narrow" pitchFamily="34" charset="0"/>
              </a:rPr>
              <a:t> do tipo Lista);</a:t>
            </a:r>
          </a:p>
          <a:p>
            <a:r>
              <a:rPr lang="pt-BR" dirty="0" smtClean="0">
                <a:solidFill>
                  <a:srgbClr val="FF0000"/>
                </a:solidFill>
                <a:latin typeface="Arial Narrow" pitchFamily="34" charset="0"/>
              </a:rPr>
              <a:t>/* Recebe a Lista de Compras e o Carrinho de Compras e conta quantos itens foram comprados em Excesso, ou seja, número de itens da Lista de Compras que aparecem mais que uma vez no Carrinho de Compras. Produz resultado do tipo inteiro  */</a:t>
            </a:r>
          </a:p>
          <a:p>
            <a:endParaRPr lang="pt-BR" sz="1200" dirty="0" smtClean="0">
              <a:solidFill>
                <a:srgbClr val="FF000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611560" y="1340768"/>
            <a:ext cx="8208912" cy="2862322"/>
          </a:xfrm>
          <a:prstGeom prst="rect">
            <a:avLst/>
          </a:prstGeom>
          <a:solidFill>
            <a:srgbClr val="D9D9D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BR" sz="2400" b="1" dirty="0" smtClean="0"/>
              <a:t>Exercício 6.24 Identificar Outras Aplicações de Listas Cadastrais</a:t>
            </a:r>
            <a:endParaRPr lang="pt-BR" sz="2400" dirty="0" smtClean="0"/>
          </a:p>
          <a:p>
            <a:endParaRPr lang="pt-BR" sz="1200" b="1" dirty="0" smtClean="0"/>
          </a:p>
          <a:p>
            <a:endParaRPr lang="pt-BR" sz="1200" b="1" dirty="0" smtClean="0"/>
          </a:p>
          <a:p>
            <a:r>
              <a:rPr lang="pt-BR" sz="2400" b="1" dirty="0" smtClean="0"/>
              <a:t>Exercício 6.25 Defina as Regras, Escolha um Nome e Inicie o Desenvolvimento do Seu </a:t>
            </a:r>
            <a:r>
              <a:rPr lang="pt-BR" sz="2400" b="1" i="1" dirty="0" smtClean="0"/>
              <a:t>Jogo</a:t>
            </a:r>
            <a:endParaRPr lang="pt-BR" sz="2400" dirty="0" smtClean="0"/>
          </a:p>
          <a:p>
            <a:endParaRPr lang="pt-BR" sz="1200" dirty="0" smtClean="0">
              <a:solidFill>
                <a:srgbClr val="FF0000"/>
              </a:solidFill>
              <a:latin typeface="Arial Narrow" pitchFamily="34" charset="0"/>
            </a:endParaRPr>
          </a:p>
          <a:p>
            <a:endParaRPr lang="pt-BR" sz="1200" dirty="0" smtClean="0">
              <a:solidFill>
                <a:srgbClr val="FF0000"/>
              </a:solidFill>
              <a:latin typeface="Arial Narrow" pitchFamily="34" charset="0"/>
            </a:endParaRPr>
          </a:p>
          <a:p>
            <a:r>
              <a:rPr lang="pt-BR" sz="2400" b="1" dirty="0" smtClean="0"/>
              <a:t>Exercício 6.20 Propor uma Arquitetura de Software</a:t>
            </a:r>
            <a:endParaRPr lang="pt-BR" sz="2400" dirty="0" smtClean="0"/>
          </a:p>
          <a:p>
            <a:endParaRPr lang="pt-BR" sz="1200" dirty="0" smtClean="0">
              <a:solidFill>
                <a:srgbClr val="FF0000"/>
              </a:solidFill>
            </a:endParaRPr>
          </a:p>
        </p:txBody>
      </p:sp>
      <p:sp>
        <p:nvSpPr>
          <p:cNvPr id="14" name="Título 1"/>
          <p:cNvSpPr txBox="1">
            <a:spLocks/>
          </p:cNvSpPr>
          <p:nvPr/>
        </p:nvSpPr>
        <p:spPr>
          <a:xfrm>
            <a:off x="755576" y="116632"/>
            <a:ext cx="8064896" cy="864096"/>
          </a:xfrm>
          <a:prstGeom prst="rect">
            <a:avLst/>
          </a:prstGeom>
        </p:spPr>
        <p:txBody>
          <a:bodyP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pt-BR" sz="4400" b="1" i="0" u="none" strike="noStrike" kern="1200" cap="none" spc="0" normalizeH="0" baseline="0" noProof="0" dirty="0" smtClean="0">
                <a:ln>
                  <a:noFill/>
                </a:ln>
                <a:effectLst/>
                <a:uLnTx/>
                <a:uFillTx/>
                <a:latin typeface="+mj-lt"/>
                <a:ea typeface="+mj-ea"/>
                <a:cs typeface="+mj-cs"/>
              </a:rPr>
              <a:t>Avanço de Projeto</a:t>
            </a:r>
            <a:endParaRPr kumimoji="0" lang="pt-BR" sz="4400" b="0" i="0" u="none" strike="noStrike" kern="1200" cap="none" spc="0" normalizeH="0" baseline="0" noProof="0" dirty="0">
              <a:ln>
                <a:noFill/>
              </a:ln>
              <a:effectLst/>
              <a:uLnTx/>
              <a:uFillTx/>
              <a:latin typeface="+mj-lt"/>
              <a:ea typeface="+mj-ea"/>
              <a:cs typeface="+mj-cs"/>
            </a:endParaRPr>
          </a:p>
        </p:txBody>
      </p:sp>
      <p:sp>
        <p:nvSpPr>
          <p:cNvPr id="4" name="Rectangle 1"/>
          <p:cNvSpPr>
            <a:spLocks noChangeArrowheads="1"/>
          </p:cNvSpPr>
          <p:nvPr/>
        </p:nvSpPr>
        <p:spPr bwMode="auto">
          <a:xfrm>
            <a:off x="683568" y="4725144"/>
            <a:ext cx="8100392" cy="1938992"/>
          </a:xfrm>
          <a:prstGeom prst="rect">
            <a:avLst/>
          </a:prstGeom>
          <a:solidFill>
            <a:schemeClr val="bg1">
              <a:lumMod val="85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pt-BR" sz="2400" b="1" dirty="0" smtClean="0"/>
              <a:t>(Exercício 6.30</a:t>
            </a:r>
            <a:r>
              <a:rPr lang="pt-BR" sz="2400" dirty="0" smtClean="0"/>
              <a:t>) </a:t>
            </a:r>
            <a:r>
              <a:rPr lang="pt-BR" sz="2400" b="1" dirty="0" smtClean="0">
                <a:latin typeface="Arial" pitchFamily="34" charset="0"/>
                <a:ea typeface="Times New Roman" pitchFamily="18" charset="0"/>
                <a:cs typeface="Arial" pitchFamily="34" charset="0"/>
              </a:rPr>
              <a:t>Técnica de Implementação</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Qual combinação de técnicas parece ser mais adequada às características do jogo referente ao Desafio 3 que você desenvolverá: Alocação Sequencial e Estática ou Alocação Encadeada e Dinâmica? </a:t>
            </a:r>
            <a:endParaRPr kumimoji="0" lang="pt-BR" sz="2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5" name="Group 1"/>
          <p:cNvGrpSpPr>
            <a:grpSpLocks/>
          </p:cNvGrpSpPr>
          <p:nvPr/>
        </p:nvGrpSpPr>
        <p:grpSpPr bwMode="auto">
          <a:xfrm>
            <a:off x="1187624" y="620688"/>
            <a:ext cx="496888" cy="406400"/>
            <a:chOff x="2355" y="8834"/>
            <a:chExt cx="783" cy="640"/>
          </a:xfrm>
          <a:solidFill>
            <a:srgbClr val="FF0000"/>
          </a:solidFill>
          <a:effectLst>
            <a:outerShdw blurRad="50800" dist="38100" dir="2700000" algn="tl" rotWithShape="0">
              <a:prstClr val="black">
                <a:alpha val="40000"/>
              </a:prstClr>
            </a:outerShdw>
          </a:effectLst>
        </p:grpSpPr>
        <p:sp>
          <p:nvSpPr>
            <p:cNvPr id="6" name="Freeform 2"/>
            <p:cNvSpPr>
              <a:spLocks/>
            </p:cNvSpPr>
            <p:nvPr/>
          </p:nvSpPr>
          <p:spPr bwMode="auto">
            <a:xfrm rot="3812056">
              <a:off x="2528" y="8930"/>
              <a:ext cx="271" cy="80"/>
            </a:xfrm>
            <a:custGeom>
              <a:avLst/>
              <a:gdLst/>
              <a:ahLst/>
              <a:cxnLst>
                <a:cxn ang="0">
                  <a:pos x="0" y="350"/>
                </a:cxn>
                <a:cxn ang="0">
                  <a:pos x="1227" y="0"/>
                </a:cxn>
                <a:cxn ang="0">
                  <a:pos x="2592" y="325"/>
                </a:cxn>
              </a:cxnLst>
              <a:rect l="0" t="0" r="r" b="b"/>
              <a:pathLst>
                <a:path w="2592" h="350">
                  <a:moveTo>
                    <a:pt x="0" y="350"/>
                  </a:moveTo>
                  <a:lnTo>
                    <a:pt x="1227" y="0"/>
                  </a:lnTo>
                  <a:lnTo>
                    <a:pt x="2592" y="325"/>
                  </a:lnTo>
                </a:path>
              </a:pathLst>
            </a:custGeom>
            <a:grp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7" name="Freeform 3"/>
            <p:cNvSpPr>
              <a:spLocks/>
            </p:cNvSpPr>
            <p:nvPr/>
          </p:nvSpPr>
          <p:spPr bwMode="auto">
            <a:xfrm rot="3812056">
              <a:off x="2398" y="9022"/>
              <a:ext cx="171" cy="139"/>
            </a:xfrm>
            <a:custGeom>
              <a:avLst/>
              <a:gdLst/>
              <a:ahLst/>
              <a:cxnLst>
                <a:cxn ang="0">
                  <a:pos x="2166" y="0"/>
                </a:cxn>
                <a:cxn ang="0">
                  <a:pos x="476" y="25"/>
                </a:cxn>
                <a:cxn ang="0">
                  <a:pos x="0" y="300"/>
                </a:cxn>
              </a:cxnLst>
              <a:rect l="0" t="0" r="r" b="b"/>
              <a:pathLst>
                <a:path w="2166" h="300">
                  <a:moveTo>
                    <a:pt x="2166" y="0"/>
                  </a:moveTo>
                  <a:lnTo>
                    <a:pt x="476" y="25"/>
                  </a:lnTo>
                  <a:lnTo>
                    <a:pt x="0" y="300"/>
                  </a:lnTo>
                </a:path>
              </a:pathLst>
            </a:custGeom>
            <a:grp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8" name="Freeform 4"/>
            <p:cNvSpPr>
              <a:spLocks/>
            </p:cNvSpPr>
            <p:nvPr/>
          </p:nvSpPr>
          <p:spPr bwMode="auto">
            <a:xfrm rot="3812056">
              <a:off x="2877" y="8968"/>
              <a:ext cx="73" cy="243"/>
            </a:xfrm>
            <a:custGeom>
              <a:avLst/>
              <a:gdLst/>
              <a:ahLst/>
              <a:cxnLst>
                <a:cxn ang="0">
                  <a:pos x="0" y="764"/>
                </a:cxn>
                <a:cxn ang="0">
                  <a:pos x="451" y="163"/>
                </a:cxn>
                <a:cxn ang="0">
                  <a:pos x="864" y="0"/>
                </a:cxn>
              </a:cxnLst>
              <a:rect l="0" t="0" r="r" b="b"/>
              <a:pathLst>
                <a:path w="864" h="764">
                  <a:moveTo>
                    <a:pt x="0" y="764"/>
                  </a:moveTo>
                  <a:lnTo>
                    <a:pt x="451" y="163"/>
                  </a:lnTo>
                  <a:lnTo>
                    <a:pt x="864"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9" name="Freeform 5"/>
            <p:cNvSpPr>
              <a:spLocks/>
            </p:cNvSpPr>
            <p:nvPr/>
          </p:nvSpPr>
          <p:spPr bwMode="auto">
            <a:xfrm rot="3812056">
              <a:off x="2917" y="9034"/>
              <a:ext cx="147" cy="295"/>
            </a:xfrm>
            <a:custGeom>
              <a:avLst/>
              <a:gdLst/>
              <a:ahLst/>
              <a:cxnLst>
                <a:cxn ang="0">
                  <a:pos x="0" y="926"/>
                </a:cxn>
                <a:cxn ang="0">
                  <a:pos x="514" y="313"/>
                </a:cxn>
                <a:cxn ang="0">
                  <a:pos x="1741" y="0"/>
                </a:cxn>
              </a:cxnLst>
              <a:rect l="0" t="0" r="r" b="b"/>
              <a:pathLst>
                <a:path w="1741" h="926">
                  <a:moveTo>
                    <a:pt x="0" y="926"/>
                  </a:moveTo>
                  <a:lnTo>
                    <a:pt x="514" y="313"/>
                  </a:lnTo>
                  <a:lnTo>
                    <a:pt x="1741"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0" name="Freeform 6"/>
            <p:cNvSpPr>
              <a:spLocks/>
            </p:cNvSpPr>
            <p:nvPr/>
          </p:nvSpPr>
          <p:spPr bwMode="auto">
            <a:xfrm rot="3812056">
              <a:off x="2918" y="9203"/>
              <a:ext cx="161" cy="187"/>
            </a:xfrm>
            <a:custGeom>
              <a:avLst/>
              <a:gdLst/>
              <a:ahLst/>
              <a:cxnLst>
                <a:cxn ang="0">
                  <a:pos x="0" y="588"/>
                </a:cxn>
                <a:cxn ang="0">
                  <a:pos x="475" y="163"/>
                </a:cxn>
                <a:cxn ang="0">
                  <a:pos x="1914" y="0"/>
                </a:cxn>
              </a:cxnLst>
              <a:rect l="0" t="0" r="r" b="b"/>
              <a:pathLst>
                <a:path w="1914" h="588">
                  <a:moveTo>
                    <a:pt x="0" y="588"/>
                  </a:moveTo>
                  <a:lnTo>
                    <a:pt x="475" y="163"/>
                  </a:lnTo>
                  <a:lnTo>
                    <a:pt x="1914"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1" name="Oval 7"/>
            <p:cNvSpPr>
              <a:spLocks noChangeArrowheads="1"/>
            </p:cNvSpPr>
            <p:nvPr/>
          </p:nvSpPr>
          <p:spPr bwMode="auto">
            <a:xfrm rot="3306822">
              <a:off x="2590" y="9008"/>
              <a:ext cx="179" cy="282"/>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2" name="Oval 8"/>
            <p:cNvSpPr>
              <a:spLocks noChangeArrowheads="1"/>
            </p:cNvSpPr>
            <p:nvPr/>
          </p:nvSpPr>
          <p:spPr bwMode="auto">
            <a:xfrm rot="3812056">
              <a:off x="2668" y="9155"/>
              <a:ext cx="228" cy="246"/>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3" name="Freeform 9"/>
            <p:cNvSpPr>
              <a:spLocks/>
            </p:cNvSpPr>
            <p:nvPr/>
          </p:nvSpPr>
          <p:spPr bwMode="auto">
            <a:xfrm rot="3812056">
              <a:off x="2499" y="9179"/>
              <a:ext cx="94" cy="366"/>
            </a:xfrm>
            <a:custGeom>
              <a:avLst/>
              <a:gdLst/>
              <a:ahLst/>
              <a:cxnLst>
                <a:cxn ang="0">
                  <a:pos x="173" y="0"/>
                </a:cxn>
                <a:cxn ang="0">
                  <a:pos x="0" y="298"/>
                </a:cxn>
                <a:cxn ang="0">
                  <a:pos x="1114" y="1150"/>
                </a:cxn>
              </a:cxnLst>
              <a:rect l="0" t="0" r="r" b="b"/>
              <a:pathLst>
                <a:path w="1114" h="1150">
                  <a:moveTo>
                    <a:pt x="173" y="0"/>
                  </a:moveTo>
                  <a:lnTo>
                    <a:pt x="0" y="298"/>
                  </a:lnTo>
                  <a:lnTo>
                    <a:pt x="1114" y="115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5" name="Freeform 10"/>
            <p:cNvSpPr>
              <a:spLocks/>
            </p:cNvSpPr>
            <p:nvPr/>
          </p:nvSpPr>
          <p:spPr bwMode="auto">
            <a:xfrm rot="3812056">
              <a:off x="2558" y="9249"/>
              <a:ext cx="85" cy="366"/>
            </a:xfrm>
            <a:custGeom>
              <a:avLst/>
              <a:gdLst/>
              <a:ahLst/>
              <a:cxnLst>
                <a:cxn ang="0">
                  <a:pos x="151" y="0"/>
                </a:cxn>
                <a:cxn ang="0">
                  <a:pos x="0" y="211"/>
                </a:cxn>
                <a:cxn ang="0">
                  <a:pos x="1003" y="1150"/>
                </a:cxn>
              </a:cxnLst>
              <a:rect l="0" t="0" r="r" b="b"/>
              <a:pathLst>
                <a:path w="1003" h="1150">
                  <a:moveTo>
                    <a:pt x="151" y="0"/>
                  </a:moveTo>
                  <a:lnTo>
                    <a:pt x="0" y="211"/>
                  </a:lnTo>
                  <a:lnTo>
                    <a:pt x="1003" y="115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6" name="Freeform 11"/>
            <p:cNvSpPr>
              <a:spLocks/>
            </p:cNvSpPr>
            <p:nvPr/>
          </p:nvSpPr>
          <p:spPr bwMode="auto">
            <a:xfrm rot="3812056" flipV="1">
              <a:off x="2455" y="9142"/>
              <a:ext cx="75" cy="276"/>
            </a:xfrm>
            <a:custGeom>
              <a:avLst/>
              <a:gdLst/>
              <a:ahLst/>
              <a:cxnLst>
                <a:cxn ang="0">
                  <a:pos x="251" y="0"/>
                </a:cxn>
                <a:cxn ang="0">
                  <a:pos x="0" y="373"/>
                </a:cxn>
                <a:cxn ang="0">
                  <a:pos x="63" y="1525"/>
                </a:cxn>
              </a:cxnLst>
              <a:rect l="0" t="0" r="r" b="b"/>
              <a:pathLst>
                <a:path w="251" h="1525">
                  <a:moveTo>
                    <a:pt x="251" y="0"/>
                  </a:moveTo>
                  <a:lnTo>
                    <a:pt x="0" y="373"/>
                  </a:lnTo>
                  <a:lnTo>
                    <a:pt x="63" y="1525"/>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grpSp>
      <p:grpSp>
        <p:nvGrpSpPr>
          <p:cNvPr id="17" name="Group 12"/>
          <p:cNvGrpSpPr>
            <a:grpSpLocks/>
          </p:cNvGrpSpPr>
          <p:nvPr/>
        </p:nvGrpSpPr>
        <p:grpSpPr bwMode="auto">
          <a:xfrm>
            <a:off x="7243464" y="3068960"/>
            <a:ext cx="496888" cy="406400"/>
            <a:chOff x="2355" y="8834"/>
            <a:chExt cx="783" cy="640"/>
          </a:xfrm>
          <a:solidFill>
            <a:srgbClr val="FF0000"/>
          </a:solidFill>
          <a:effectLst>
            <a:outerShdw blurRad="50800" dist="38100" dir="2700000" algn="tl" rotWithShape="0">
              <a:prstClr val="black">
                <a:alpha val="40000"/>
              </a:prstClr>
            </a:outerShdw>
          </a:effectLst>
        </p:grpSpPr>
        <p:sp>
          <p:nvSpPr>
            <p:cNvPr id="18" name="Freeform 13"/>
            <p:cNvSpPr>
              <a:spLocks/>
            </p:cNvSpPr>
            <p:nvPr/>
          </p:nvSpPr>
          <p:spPr bwMode="auto">
            <a:xfrm rot="3812056">
              <a:off x="2528" y="8930"/>
              <a:ext cx="271" cy="80"/>
            </a:xfrm>
            <a:custGeom>
              <a:avLst/>
              <a:gdLst/>
              <a:ahLst/>
              <a:cxnLst>
                <a:cxn ang="0">
                  <a:pos x="0" y="350"/>
                </a:cxn>
                <a:cxn ang="0">
                  <a:pos x="1227" y="0"/>
                </a:cxn>
                <a:cxn ang="0">
                  <a:pos x="2592" y="325"/>
                </a:cxn>
              </a:cxnLst>
              <a:rect l="0" t="0" r="r" b="b"/>
              <a:pathLst>
                <a:path w="2592" h="350">
                  <a:moveTo>
                    <a:pt x="0" y="350"/>
                  </a:moveTo>
                  <a:lnTo>
                    <a:pt x="1227" y="0"/>
                  </a:lnTo>
                  <a:lnTo>
                    <a:pt x="2592" y="325"/>
                  </a:lnTo>
                </a:path>
              </a:pathLst>
            </a:custGeom>
            <a:grp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9" name="Freeform 14"/>
            <p:cNvSpPr>
              <a:spLocks/>
            </p:cNvSpPr>
            <p:nvPr/>
          </p:nvSpPr>
          <p:spPr bwMode="auto">
            <a:xfrm rot="3812056">
              <a:off x="2398" y="9022"/>
              <a:ext cx="171" cy="139"/>
            </a:xfrm>
            <a:custGeom>
              <a:avLst/>
              <a:gdLst/>
              <a:ahLst/>
              <a:cxnLst>
                <a:cxn ang="0">
                  <a:pos x="2166" y="0"/>
                </a:cxn>
                <a:cxn ang="0">
                  <a:pos x="476" y="25"/>
                </a:cxn>
                <a:cxn ang="0">
                  <a:pos x="0" y="300"/>
                </a:cxn>
              </a:cxnLst>
              <a:rect l="0" t="0" r="r" b="b"/>
              <a:pathLst>
                <a:path w="2166" h="300">
                  <a:moveTo>
                    <a:pt x="2166" y="0"/>
                  </a:moveTo>
                  <a:lnTo>
                    <a:pt x="476" y="25"/>
                  </a:lnTo>
                  <a:lnTo>
                    <a:pt x="0" y="300"/>
                  </a:lnTo>
                </a:path>
              </a:pathLst>
            </a:custGeom>
            <a:grp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20" name="Freeform 15"/>
            <p:cNvSpPr>
              <a:spLocks/>
            </p:cNvSpPr>
            <p:nvPr/>
          </p:nvSpPr>
          <p:spPr bwMode="auto">
            <a:xfrm rot="3812056">
              <a:off x="2877" y="8968"/>
              <a:ext cx="73" cy="243"/>
            </a:xfrm>
            <a:custGeom>
              <a:avLst/>
              <a:gdLst/>
              <a:ahLst/>
              <a:cxnLst>
                <a:cxn ang="0">
                  <a:pos x="0" y="764"/>
                </a:cxn>
                <a:cxn ang="0">
                  <a:pos x="451" y="163"/>
                </a:cxn>
                <a:cxn ang="0">
                  <a:pos x="864" y="0"/>
                </a:cxn>
              </a:cxnLst>
              <a:rect l="0" t="0" r="r" b="b"/>
              <a:pathLst>
                <a:path w="864" h="764">
                  <a:moveTo>
                    <a:pt x="0" y="764"/>
                  </a:moveTo>
                  <a:lnTo>
                    <a:pt x="451" y="163"/>
                  </a:lnTo>
                  <a:lnTo>
                    <a:pt x="864"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21" name="Freeform 16"/>
            <p:cNvSpPr>
              <a:spLocks/>
            </p:cNvSpPr>
            <p:nvPr/>
          </p:nvSpPr>
          <p:spPr bwMode="auto">
            <a:xfrm rot="3812056">
              <a:off x="2917" y="9034"/>
              <a:ext cx="147" cy="295"/>
            </a:xfrm>
            <a:custGeom>
              <a:avLst/>
              <a:gdLst/>
              <a:ahLst/>
              <a:cxnLst>
                <a:cxn ang="0">
                  <a:pos x="0" y="926"/>
                </a:cxn>
                <a:cxn ang="0">
                  <a:pos x="514" y="313"/>
                </a:cxn>
                <a:cxn ang="0">
                  <a:pos x="1741" y="0"/>
                </a:cxn>
              </a:cxnLst>
              <a:rect l="0" t="0" r="r" b="b"/>
              <a:pathLst>
                <a:path w="1741" h="926">
                  <a:moveTo>
                    <a:pt x="0" y="926"/>
                  </a:moveTo>
                  <a:lnTo>
                    <a:pt x="514" y="313"/>
                  </a:lnTo>
                  <a:lnTo>
                    <a:pt x="1741"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22" name="Freeform 17"/>
            <p:cNvSpPr>
              <a:spLocks/>
            </p:cNvSpPr>
            <p:nvPr/>
          </p:nvSpPr>
          <p:spPr bwMode="auto">
            <a:xfrm rot="3812056">
              <a:off x="2918" y="9203"/>
              <a:ext cx="161" cy="187"/>
            </a:xfrm>
            <a:custGeom>
              <a:avLst/>
              <a:gdLst/>
              <a:ahLst/>
              <a:cxnLst>
                <a:cxn ang="0">
                  <a:pos x="0" y="588"/>
                </a:cxn>
                <a:cxn ang="0">
                  <a:pos x="475" y="163"/>
                </a:cxn>
                <a:cxn ang="0">
                  <a:pos x="1914" y="0"/>
                </a:cxn>
              </a:cxnLst>
              <a:rect l="0" t="0" r="r" b="b"/>
              <a:pathLst>
                <a:path w="1914" h="588">
                  <a:moveTo>
                    <a:pt x="0" y="588"/>
                  </a:moveTo>
                  <a:lnTo>
                    <a:pt x="475" y="163"/>
                  </a:lnTo>
                  <a:lnTo>
                    <a:pt x="1914"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23" name="Oval 18"/>
            <p:cNvSpPr>
              <a:spLocks noChangeArrowheads="1"/>
            </p:cNvSpPr>
            <p:nvPr/>
          </p:nvSpPr>
          <p:spPr bwMode="auto">
            <a:xfrm rot="3306822">
              <a:off x="2590" y="9008"/>
              <a:ext cx="179" cy="282"/>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24" name="Oval 19"/>
            <p:cNvSpPr>
              <a:spLocks noChangeArrowheads="1"/>
            </p:cNvSpPr>
            <p:nvPr/>
          </p:nvSpPr>
          <p:spPr bwMode="auto">
            <a:xfrm rot="3812056">
              <a:off x="2668" y="9155"/>
              <a:ext cx="228" cy="246"/>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25" name="Freeform 20"/>
            <p:cNvSpPr>
              <a:spLocks/>
            </p:cNvSpPr>
            <p:nvPr/>
          </p:nvSpPr>
          <p:spPr bwMode="auto">
            <a:xfrm rot="3812056">
              <a:off x="2499" y="9179"/>
              <a:ext cx="94" cy="366"/>
            </a:xfrm>
            <a:custGeom>
              <a:avLst/>
              <a:gdLst/>
              <a:ahLst/>
              <a:cxnLst>
                <a:cxn ang="0">
                  <a:pos x="173" y="0"/>
                </a:cxn>
                <a:cxn ang="0">
                  <a:pos x="0" y="298"/>
                </a:cxn>
                <a:cxn ang="0">
                  <a:pos x="1114" y="1150"/>
                </a:cxn>
              </a:cxnLst>
              <a:rect l="0" t="0" r="r" b="b"/>
              <a:pathLst>
                <a:path w="1114" h="1150">
                  <a:moveTo>
                    <a:pt x="173" y="0"/>
                  </a:moveTo>
                  <a:lnTo>
                    <a:pt x="0" y="298"/>
                  </a:lnTo>
                  <a:lnTo>
                    <a:pt x="1114" y="115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26" name="Freeform 21"/>
            <p:cNvSpPr>
              <a:spLocks/>
            </p:cNvSpPr>
            <p:nvPr/>
          </p:nvSpPr>
          <p:spPr bwMode="auto">
            <a:xfrm rot="3812056">
              <a:off x="2558" y="9249"/>
              <a:ext cx="85" cy="366"/>
            </a:xfrm>
            <a:custGeom>
              <a:avLst/>
              <a:gdLst/>
              <a:ahLst/>
              <a:cxnLst>
                <a:cxn ang="0">
                  <a:pos x="151" y="0"/>
                </a:cxn>
                <a:cxn ang="0">
                  <a:pos x="0" y="211"/>
                </a:cxn>
                <a:cxn ang="0">
                  <a:pos x="1003" y="1150"/>
                </a:cxn>
              </a:cxnLst>
              <a:rect l="0" t="0" r="r" b="b"/>
              <a:pathLst>
                <a:path w="1003" h="1150">
                  <a:moveTo>
                    <a:pt x="151" y="0"/>
                  </a:moveTo>
                  <a:lnTo>
                    <a:pt x="0" y="211"/>
                  </a:lnTo>
                  <a:lnTo>
                    <a:pt x="1003" y="115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27" name="Freeform 22"/>
            <p:cNvSpPr>
              <a:spLocks/>
            </p:cNvSpPr>
            <p:nvPr/>
          </p:nvSpPr>
          <p:spPr bwMode="auto">
            <a:xfrm rot="3812056" flipV="1">
              <a:off x="2455" y="9142"/>
              <a:ext cx="75" cy="276"/>
            </a:xfrm>
            <a:custGeom>
              <a:avLst/>
              <a:gdLst/>
              <a:ahLst/>
              <a:cxnLst>
                <a:cxn ang="0">
                  <a:pos x="251" y="0"/>
                </a:cxn>
                <a:cxn ang="0">
                  <a:pos x="0" y="373"/>
                </a:cxn>
                <a:cxn ang="0">
                  <a:pos x="63" y="1525"/>
                </a:cxn>
              </a:cxnLst>
              <a:rect l="0" t="0" r="r" b="b"/>
              <a:pathLst>
                <a:path w="251" h="1525">
                  <a:moveTo>
                    <a:pt x="251" y="0"/>
                  </a:moveTo>
                  <a:lnTo>
                    <a:pt x="0" y="373"/>
                  </a:lnTo>
                  <a:lnTo>
                    <a:pt x="63" y="1525"/>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grpSp>
      <p:grpSp>
        <p:nvGrpSpPr>
          <p:cNvPr id="28" name="Group 23"/>
          <p:cNvGrpSpPr>
            <a:grpSpLocks/>
          </p:cNvGrpSpPr>
          <p:nvPr/>
        </p:nvGrpSpPr>
        <p:grpSpPr bwMode="auto">
          <a:xfrm>
            <a:off x="7756847" y="3654028"/>
            <a:ext cx="1063625" cy="927100"/>
            <a:chOff x="6499" y="10756"/>
            <a:chExt cx="1574" cy="1221"/>
          </a:xfrm>
          <a:solidFill>
            <a:srgbClr val="FF0000"/>
          </a:solidFill>
          <a:effectLst>
            <a:outerShdw blurRad="50800" dist="38100" dir="2700000" algn="tl" rotWithShape="0">
              <a:prstClr val="black">
                <a:alpha val="40000"/>
              </a:prstClr>
            </a:outerShdw>
          </a:effectLst>
        </p:grpSpPr>
        <p:sp>
          <p:nvSpPr>
            <p:cNvPr id="29" name="Freeform 24"/>
            <p:cNvSpPr>
              <a:spLocks/>
            </p:cNvSpPr>
            <p:nvPr/>
          </p:nvSpPr>
          <p:spPr bwMode="auto">
            <a:xfrm rot="3812056">
              <a:off x="6925" y="10977"/>
              <a:ext cx="563" cy="122"/>
            </a:xfrm>
            <a:custGeom>
              <a:avLst/>
              <a:gdLst/>
              <a:ahLst/>
              <a:cxnLst>
                <a:cxn ang="0">
                  <a:pos x="0" y="350"/>
                </a:cxn>
                <a:cxn ang="0">
                  <a:pos x="1227" y="0"/>
                </a:cxn>
                <a:cxn ang="0">
                  <a:pos x="2592" y="325"/>
                </a:cxn>
              </a:cxnLst>
              <a:rect l="0" t="0" r="r" b="b"/>
              <a:pathLst>
                <a:path w="2592" h="350">
                  <a:moveTo>
                    <a:pt x="0" y="350"/>
                  </a:moveTo>
                  <a:lnTo>
                    <a:pt x="1227" y="0"/>
                  </a:lnTo>
                  <a:lnTo>
                    <a:pt x="2592" y="325"/>
                  </a:lnTo>
                </a:path>
              </a:pathLst>
            </a:custGeom>
            <a:grp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30" name="Freeform 25"/>
            <p:cNvSpPr>
              <a:spLocks/>
            </p:cNvSpPr>
            <p:nvPr/>
          </p:nvSpPr>
          <p:spPr bwMode="auto">
            <a:xfrm rot="3812056">
              <a:off x="6843" y="11182"/>
              <a:ext cx="356" cy="214"/>
            </a:xfrm>
            <a:custGeom>
              <a:avLst/>
              <a:gdLst/>
              <a:ahLst/>
              <a:cxnLst>
                <a:cxn ang="0">
                  <a:pos x="2166" y="0"/>
                </a:cxn>
                <a:cxn ang="0">
                  <a:pos x="476" y="25"/>
                </a:cxn>
                <a:cxn ang="0">
                  <a:pos x="0" y="300"/>
                </a:cxn>
              </a:cxnLst>
              <a:rect l="0" t="0" r="r" b="b"/>
              <a:pathLst>
                <a:path w="2166" h="300">
                  <a:moveTo>
                    <a:pt x="2166" y="0"/>
                  </a:moveTo>
                  <a:lnTo>
                    <a:pt x="476" y="25"/>
                  </a:lnTo>
                  <a:lnTo>
                    <a:pt x="0" y="300"/>
                  </a:lnTo>
                </a:path>
              </a:pathLst>
            </a:custGeom>
            <a:grp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31" name="Freeform 26"/>
            <p:cNvSpPr>
              <a:spLocks/>
            </p:cNvSpPr>
            <p:nvPr/>
          </p:nvSpPr>
          <p:spPr bwMode="auto">
            <a:xfrm rot="3812056">
              <a:off x="7633" y="11262"/>
              <a:ext cx="152" cy="373"/>
            </a:xfrm>
            <a:custGeom>
              <a:avLst/>
              <a:gdLst/>
              <a:ahLst/>
              <a:cxnLst>
                <a:cxn ang="0">
                  <a:pos x="0" y="764"/>
                </a:cxn>
                <a:cxn ang="0">
                  <a:pos x="451" y="163"/>
                </a:cxn>
                <a:cxn ang="0">
                  <a:pos x="864" y="0"/>
                </a:cxn>
              </a:cxnLst>
              <a:rect l="0" t="0" r="r" b="b"/>
              <a:pathLst>
                <a:path w="864" h="764">
                  <a:moveTo>
                    <a:pt x="0" y="764"/>
                  </a:moveTo>
                  <a:lnTo>
                    <a:pt x="451" y="163"/>
                  </a:lnTo>
                  <a:lnTo>
                    <a:pt x="864"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32" name="Freeform 27"/>
            <p:cNvSpPr>
              <a:spLocks/>
            </p:cNvSpPr>
            <p:nvPr/>
          </p:nvSpPr>
          <p:spPr bwMode="auto">
            <a:xfrm rot="3812056">
              <a:off x="7694" y="11386"/>
              <a:ext cx="306" cy="452"/>
            </a:xfrm>
            <a:custGeom>
              <a:avLst/>
              <a:gdLst/>
              <a:ahLst/>
              <a:cxnLst>
                <a:cxn ang="0">
                  <a:pos x="0" y="926"/>
                </a:cxn>
                <a:cxn ang="0">
                  <a:pos x="514" y="313"/>
                </a:cxn>
                <a:cxn ang="0">
                  <a:pos x="1741" y="0"/>
                </a:cxn>
              </a:cxnLst>
              <a:rect l="0" t="0" r="r" b="b"/>
              <a:pathLst>
                <a:path w="1741" h="926">
                  <a:moveTo>
                    <a:pt x="0" y="926"/>
                  </a:moveTo>
                  <a:lnTo>
                    <a:pt x="514" y="313"/>
                  </a:lnTo>
                  <a:lnTo>
                    <a:pt x="1741"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33" name="Freeform 28"/>
            <p:cNvSpPr>
              <a:spLocks/>
            </p:cNvSpPr>
            <p:nvPr/>
          </p:nvSpPr>
          <p:spPr bwMode="auto">
            <a:xfrm rot="3812056">
              <a:off x="7652" y="11628"/>
              <a:ext cx="335" cy="286"/>
            </a:xfrm>
            <a:custGeom>
              <a:avLst/>
              <a:gdLst/>
              <a:ahLst/>
              <a:cxnLst>
                <a:cxn ang="0">
                  <a:pos x="0" y="588"/>
                </a:cxn>
                <a:cxn ang="0">
                  <a:pos x="475" y="163"/>
                </a:cxn>
                <a:cxn ang="0">
                  <a:pos x="1914" y="0"/>
                </a:cxn>
              </a:cxnLst>
              <a:rect l="0" t="0" r="r" b="b"/>
              <a:pathLst>
                <a:path w="1914" h="588">
                  <a:moveTo>
                    <a:pt x="0" y="588"/>
                  </a:moveTo>
                  <a:lnTo>
                    <a:pt x="475" y="163"/>
                  </a:lnTo>
                  <a:lnTo>
                    <a:pt x="1914"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34" name="Oval 29"/>
            <p:cNvSpPr>
              <a:spLocks noChangeArrowheads="1"/>
            </p:cNvSpPr>
            <p:nvPr/>
          </p:nvSpPr>
          <p:spPr bwMode="auto">
            <a:xfrm rot="3306822">
              <a:off x="7144" y="11247"/>
              <a:ext cx="374" cy="432"/>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35" name="Oval 30"/>
            <p:cNvSpPr>
              <a:spLocks noChangeArrowheads="1"/>
            </p:cNvSpPr>
            <p:nvPr/>
          </p:nvSpPr>
          <p:spPr bwMode="auto">
            <a:xfrm rot="3812056">
              <a:off x="7251" y="11544"/>
              <a:ext cx="473" cy="376"/>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36" name="Freeform 31"/>
            <p:cNvSpPr>
              <a:spLocks/>
            </p:cNvSpPr>
            <p:nvPr/>
          </p:nvSpPr>
          <p:spPr bwMode="auto">
            <a:xfrm rot="3812056">
              <a:off x="6988" y="11518"/>
              <a:ext cx="195" cy="560"/>
            </a:xfrm>
            <a:custGeom>
              <a:avLst/>
              <a:gdLst/>
              <a:ahLst/>
              <a:cxnLst>
                <a:cxn ang="0">
                  <a:pos x="173" y="0"/>
                </a:cxn>
                <a:cxn ang="0">
                  <a:pos x="0" y="298"/>
                </a:cxn>
                <a:cxn ang="0">
                  <a:pos x="1114" y="1150"/>
                </a:cxn>
              </a:cxnLst>
              <a:rect l="0" t="0" r="r" b="b"/>
              <a:pathLst>
                <a:path w="1114" h="1150">
                  <a:moveTo>
                    <a:pt x="173" y="0"/>
                  </a:moveTo>
                  <a:lnTo>
                    <a:pt x="0" y="298"/>
                  </a:lnTo>
                  <a:lnTo>
                    <a:pt x="1114" y="115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37" name="Freeform 32"/>
            <p:cNvSpPr>
              <a:spLocks/>
            </p:cNvSpPr>
            <p:nvPr/>
          </p:nvSpPr>
          <p:spPr bwMode="auto">
            <a:xfrm rot="3812056">
              <a:off x="7062" y="11609"/>
              <a:ext cx="176" cy="560"/>
            </a:xfrm>
            <a:custGeom>
              <a:avLst/>
              <a:gdLst/>
              <a:ahLst/>
              <a:cxnLst>
                <a:cxn ang="0">
                  <a:pos x="151" y="0"/>
                </a:cxn>
                <a:cxn ang="0">
                  <a:pos x="0" y="211"/>
                </a:cxn>
                <a:cxn ang="0">
                  <a:pos x="1003" y="1150"/>
                </a:cxn>
              </a:cxnLst>
              <a:rect l="0" t="0" r="r" b="b"/>
              <a:pathLst>
                <a:path w="1003" h="1150">
                  <a:moveTo>
                    <a:pt x="151" y="0"/>
                  </a:moveTo>
                  <a:lnTo>
                    <a:pt x="0" y="211"/>
                  </a:lnTo>
                  <a:lnTo>
                    <a:pt x="1003" y="115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38" name="Freeform 33"/>
            <p:cNvSpPr>
              <a:spLocks/>
            </p:cNvSpPr>
            <p:nvPr/>
          </p:nvSpPr>
          <p:spPr bwMode="auto">
            <a:xfrm rot="3812056">
              <a:off x="6849" y="11265"/>
              <a:ext cx="44" cy="744"/>
            </a:xfrm>
            <a:custGeom>
              <a:avLst/>
              <a:gdLst/>
              <a:ahLst/>
              <a:cxnLst>
                <a:cxn ang="0">
                  <a:pos x="251" y="0"/>
                </a:cxn>
                <a:cxn ang="0">
                  <a:pos x="0" y="373"/>
                </a:cxn>
                <a:cxn ang="0">
                  <a:pos x="63" y="1525"/>
                </a:cxn>
              </a:cxnLst>
              <a:rect l="0" t="0" r="r" b="b"/>
              <a:pathLst>
                <a:path w="251" h="1525">
                  <a:moveTo>
                    <a:pt x="251" y="0"/>
                  </a:moveTo>
                  <a:lnTo>
                    <a:pt x="0" y="373"/>
                  </a:lnTo>
                  <a:lnTo>
                    <a:pt x="63" y="1525"/>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grpSp>
      <p:grpSp>
        <p:nvGrpSpPr>
          <p:cNvPr id="39" name="Group 12"/>
          <p:cNvGrpSpPr>
            <a:grpSpLocks/>
          </p:cNvGrpSpPr>
          <p:nvPr/>
        </p:nvGrpSpPr>
        <p:grpSpPr bwMode="auto">
          <a:xfrm rot="20696536">
            <a:off x="7812360" y="1988840"/>
            <a:ext cx="496888" cy="406400"/>
            <a:chOff x="2355" y="8834"/>
            <a:chExt cx="783" cy="640"/>
          </a:xfrm>
          <a:solidFill>
            <a:srgbClr val="FF0000"/>
          </a:solidFill>
          <a:effectLst>
            <a:outerShdw blurRad="50800" dist="38100" dir="2700000" algn="tl" rotWithShape="0">
              <a:prstClr val="black">
                <a:alpha val="40000"/>
              </a:prstClr>
            </a:outerShdw>
          </a:effectLst>
        </p:grpSpPr>
        <p:sp>
          <p:nvSpPr>
            <p:cNvPr id="40" name="Freeform 13"/>
            <p:cNvSpPr>
              <a:spLocks/>
            </p:cNvSpPr>
            <p:nvPr/>
          </p:nvSpPr>
          <p:spPr bwMode="auto">
            <a:xfrm rot="3812056">
              <a:off x="2528" y="8930"/>
              <a:ext cx="271" cy="80"/>
            </a:xfrm>
            <a:custGeom>
              <a:avLst/>
              <a:gdLst/>
              <a:ahLst/>
              <a:cxnLst>
                <a:cxn ang="0">
                  <a:pos x="0" y="350"/>
                </a:cxn>
                <a:cxn ang="0">
                  <a:pos x="1227" y="0"/>
                </a:cxn>
                <a:cxn ang="0">
                  <a:pos x="2592" y="325"/>
                </a:cxn>
              </a:cxnLst>
              <a:rect l="0" t="0" r="r" b="b"/>
              <a:pathLst>
                <a:path w="2592" h="350">
                  <a:moveTo>
                    <a:pt x="0" y="350"/>
                  </a:moveTo>
                  <a:lnTo>
                    <a:pt x="1227" y="0"/>
                  </a:lnTo>
                  <a:lnTo>
                    <a:pt x="2592" y="325"/>
                  </a:lnTo>
                </a:path>
              </a:pathLst>
            </a:custGeom>
            <a:grp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41" name="Freeform 14"/>
            <p:cNvSpPr>
              <a:spLocks/>
            </p:cNvSpPr>
            <p:nvPr/>
          </p:nvSpPr>
          <p:spPr bwMode="auto">
            <a:xfrm rot="3812056">
              <a:off x="2398" y="9022"/>
              <a:ext cx="171" cy="139"/>
            </a:xfrm>
            <a:custGeom>
              <a:avLst/>
              <a:gdLst/>
              <a:ahLst/>
              <a:cxnLst>
                <a:cxn ang="0">
                  <a:pos x="2166" y="0"/>
                </a:cxn>
                <a:cxn ang="0">
                  <a:pos x="476" y="25"/>
                </a:cxn>
                <a:cxn ang="0">
                  <a:pos x="0" y="300"/>
                </a:cxn>
              </a:cxnLst>
              <a:rect l="0" t="0" r="r" b="b"/>
              <a:pathLst>
                <a:path w="2166" h="300">
                  <a:moveTo>
                    <a:pt x="2166" y="0"/>
                  </a:moveTo>
                  <a:lnTo>
                    <a:pt x="476" y="25"/>
                  </a:lnTo>
                  <a:lnTo>
                    <a:pt x="0" y="300"/>
                  </a:lnTo>
                </a:path>
              </a:pathLst>
            </a:custGeom>
            <a:grp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42" name="Freeform 15"/>
            <p:cNvSpPr>
              <a:spLocks/>
            </p:cNvSpPr>
            <p:nvPr/>
          </p:nvSpPr>
          <p:spPr bwMode="auto">
            <a:xfrm rot="3812056">
              <a:off x="2877" y="8968"/>
              <a:ext cx="73" cy="243"/>
            </a:xfrm>
            <a:custGeom>
              <a:avLst/>
              <a:gdLst/>
              <a:ahLst/>
              <a:cxnLst>
                <a:cxn ang="0">
                  <a:pos x="0" y="764"/>
                </a:cxn>
                <a:cxn ang="0">
                  <a:pos x="451" y="163"/>
                </a:cxn>
                <a:cxn ang="0">
                  <a:pos x="864" y="0"/>
                </a:cxn>
              </a:cxnLst>
              <a:rect l="0" t="0" r="r" b="b"/>
              <a:pathLst>
                <a:path w="864" h="764">
                  <a:moveTo>
                    <a:pt x="0" y="764"/>
                  </a:moveTo>
                  <a:lnTo>
                    <a:pt x="451" y="163"/>
                  </a:lnTo>
                  <a:lnTo>
                    <a:pt x="864"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43" name="Freeform 16"/>
            <p:cNvSpPr>
              <a:spLocks/>
            </p:cNvSpPr>
            <p:nvPr/>
          </p:nvSpPr>
          <p:spPr bwMode="auto">
            <a:xfrm rot="3812056">
              <a:off x="2917" y="9034"/>
              <a:ext cx="147" cy="295"/>
            </a:xfrm>
            <a:custGeom>
              <a:avLst/>
              <a:gdLst/>
              <a:ahLst/>
              <a:cxnLst>
                <a:cxn ang="0">
                  <a:pos x="0" y="926"/>
                </a:cxn>
                <a:cxn ang="0">
                  <a:pos x="514" y="313"/>
                </a:cxn>
                <a:cxn ang="0">
                  <a:pos x="1741" y="0"/>
                </a:cxn>
              </a:cxnLst>
              <a:rect l="0" t="0" r="r" b="b"/>
              <a:pathLst>
                <a:path w="1741" h="926">
                  <a:moveTo>
                    <a:pt x="0" y="926"/>
                  </a:moveTo>
                  <a:lnTo>
                    <a:pt x="514" y="313"/>
                  </a:lnTo>
                  <a:lnTo>
                    <a:pt x="1741"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44" name="Freeform 17"/>
            <p:cNvSpPr>
              <a:spLocks/>
            </p:cNvSpPr>
            <p:nvPr/>
          </p:nvSpPr>
          <p:spPr bwMode="auto">
            <a:xfrm rot="3812056">
              <a:off x="2918" y="9203"/>
              <a:ext cx="161" cy="187"/>
            </a:xfrm>
            <a:custGeom>
              <a:avLst/>
              <a:gdLst/>
              <a:ahLst/>
              <a:cxnLst>
                <a:cxn ang="0">
                  <a:pos x="0" y="588"/>
                </a:cxn>
                <a:cxn ang="0">
                  <a:pos x="475" y="163"/>
                </a:cxn>
                <a:cxn ang="0">
                  <a:pos x="1914" y="0"/>
                </a:cxn>
              </a:cxnLst>
              <a:rect l="0" t="0" r="r" b="b"/>
              <a:pathLst>
                <a:path w="1914" h="588">
                  <a:moveTo>
                    <a:pt x="0" y="588"/>
                  </a:moveTo>
                  <a:lnTo>
                    <a:pt x="475" y="163"/>
                  </a:lnTo>
                  <a:lnTo>
                    <a:pt x="1914"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45" name="Oval 18"/>
            <p:cNvSpPr>
              <a:spLocks noChangeArrowheads="1"/>
            </p:cNvSpPr>
            <p:nvPr/>
          </p:nvSpPr>
          <p:spPr bwMode="auto">
            <a:xfrm rot="3306822">
              <a:off x="2590" y="9008"/>
              <a:ext cx="179" cy="282"/>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46" name="Oval 19"/>
            <p:cNvSpPr>
              <a:spLocks noChangeArrowheads="1"/>
            </p:cNvSpPr>
            <p:nvPr/>
          </p:nvSpPr>
          <p:spPr bwMode="auto">
            <a:xfrm rot="3812056">
              <a:off x="2668" y="9155"/>
              <a:ext cx="228" cy="246"/>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47" name="Freeform 20"/>
            <p:cNvSpPr>
              <a:spLocks/>
            </p:cNvSpPr>
            <p:nvPr/>
          </p:nvSpPr>
          <p:spPr bwMode="auto">
            <a:xfrm rot="3812056">
              <a:off x="2499" y="9179"/>
              <a:ext cx="94" cy="366"/>
            </a:xfrm>
            <a:custGeom>
              <a:avLst/>
              <a:gdLst/>
              <a:ahLst/>
              <a:cxnLst>
                <a:cxn ang="0">
                  <a:pos x="173" y="0"/>
                </a:cxn>
                <a:cxn ang="0">
                  <a:pos x="0" y="298"/>
                </a:cxn>
                <a:cxn ang="0">
                  <a:pos x="1114" y="1150"/>
                </a:cxn>
              </a:cxnLst>
              <a:rect l="0" t="0" r="r" b="b"/>
              <a:pathLst>
                <a:path w="1114" h="1150">
                  <a:moveTo>
                    <a:pt x="173" y="0"/>
                  </a:moveTo>
                  <a:lnTo>
                    <a:pt x="0" y="298"/>
                  </a:lnTo>
                  <a:lnTo>
                    <a:pt x="1114" y="115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48" name="Freeform 21"/>
            <p:cNvSpPr>
              <a:spLocks/>
            </p:cNvSpPr>
            <p:nvPr/>
          </p:nvSpPr>
          <p:spPr bwMode="auto">
            <a:xfrm rot="3812056">
              <a:off x="2558" y="9249"/>
              <a:ext cx="85" cy="366"/>
            </a:xfrm>
            <a:custGeom>
              <a:avLst/>
              <a:gdLst/>
              <a:ahLst/>
              <a:cxnLst>
                <a:cxn ang="0">
                  <a:pos x="151" y="0"/>
                </a:cxn>
                <a:cxn ang="0">
                  <a:pos x="0" y="211"/>
                </a:cxn>
                <a:cxn ang="0">
                  <a:pos x="1003" y="1150"/>
                </a:cxn>
              </a:cxnLst>
              <a:rect l="0" t="0" r="r" b="b"/>
              <a:pathLst>
                <a:path w="1003" h="1150">
                  <a:moveTo>
                    <a:pt x="151" y="0"/>
                  </a:moveTo>
                  <a:lnTo>
                    <a:pt x="0" y="211"/>
                  </a:lnTo>
                  <a:lnTo>
                    <a:pt x="1003" y="115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49" name="Freeform 22"/>
            <p:cNvSpPr>
              <a:spLocks/>
            </p:cNvSpPr>
            <p:nvPr/>
          </p:nvSpPr>
          <p:spPr bwMode="auto">
            <a:xfrm rot="3812056" flipV="1">
              <a:off x="2455" y="9142"/>
              <a:ext cx="75" cy="276"/>
            </a:xfrm>
            <a:custGeom>
              <a:avLst/>
              <a:gdLst/>
              <a:ahLst/>
              <a:cxnLst>
                <a:cxn ang="0">
                  <a:pos x="251" y="0"/>
                </a:cxn>
                <a:cxn ang="0">
                  <a:pos x="0" y="373"/>
                </a:cxn>
                <a:cxn ang="0">
                  <a:pos x="63" y="1525"/>
                </a:cxn>
              </a:cxnLst>
              <a:rect l="0" t="0" r="r" b="b"/>
              <a:pathLst>
                <a:path w="251" h="1525">
                  <a:moveTo>
                    <a:pt x="251" y="0"/>
                  </a:moveTo>
                  <a:lnTo>
                    <a:pt x="0" y="373"/>
                  </a:lnTo>
                  <a:lnTo>
                    <a:pt x="63" y="1525"/>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grpSp>
      <p:grpSp>
        <p:nvGrpSpPr>
          <p:cNvPr id="50" name="Group 12"/>
          <p:cNvGrpSpPr>
            <a:grpSpLocks/>
          </p:cNvGrpSpPr>
          <p:nvPr/>
        </p:nvGrpSpPr>
        <p:grpSpPr bwMode="auto">
          <a:xfrm>
            <a:off x="7387480" y="6334968"/>
            <a:ext cx="496888" cy="406400"/>
            <a:chOff x="2355" y="8834"/>
            <a:chExt cx="783" cy="640"/>
          </a:xfrm>
          <a:solidFill>
            <a:srgbClr val="FF0000"/>
          </a:solidFill>
          <a:effectLst>
            <a:outerShdw blurRad="50800" dist="38100" dir="2700000" algn="tl" rotWithShape="0">
              <a:prstClr val="black">
                <a:alpha val="40000"/>
              </a:prstClr>
            </a:outerShdw>
          </a:effectLst>
        </p:grpSpPr>
        <p:sp>
          <p:nvSpPr>
            <p:cNvPr id="51" name="Freeform 13"/>
            <p:cNvSpPr>
              <a:spLocks/>
            </p:cNvSpPr>
            <p:nvPr/>
          </p:nvSpPr>
          <p:spPr bwMode="auto">
            <a:xfrm rot="3812056">
              <a:off x="2528" y="8930"/>
              <a:ext cx="271" cy="80"/>
            </a:xfrm>
            <a:custGeom>
              <a:avLst/>
              <a:gdLst/>
              <a:ahLst/>
              <a:cxnLst>
                <a:cxn ang="0">
                  <a:pos x="0" y="350"/>
                </a:cxn>
                <a:cxn ang="0">
                  <a:pos x="1227" y="0"/>
                </a:cxn>
                <a:cxn ang="0">
                  <a:pos x="2592" y="325"/>
                </a:cxn>
              </a:cxnLst>
              <a:rect l="0" t="0" r="r" b="b"/>
              <a:pathLst>
                <a:path w="2592" h="350">
                  <a:moveTo>
                    <a:pt x="0" y="350"/>
                  </a:moveTo>
                  <a:lnTo>
                    <a:pt x="1227" y="0"/>
                  </a:lnTo>
                  <a:lnTo>
                    <a:pt x="2592" y="325"/>
                  </a:lnTo>
                </a:path>
              </a:pathLst>
            </a:custGeom>
            <a:grp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52" name="Freeform 14"/>
            <p:cNvSpPr>
              <a:spLocks/>
            </p:cNvSpPr>
            <p:nvPr/>
          </p:nvSpPr>
          <p:spPr bwMode="auto">
            <a:xfrm rot="3812056">
              <a:off x="2398" y="9022"/>
              <a:ext cx="171" cy="139"/>
            </a:xfrm>
            <a:custGeom>
              <a:avLst/>
              <a:gdLst/>
              <a:ahLst/>
              <a:cxnLst>
                <a:cxn ang="0">
                  <a:pos x="2166" y="0"/>
                </a:cxn>
                <a:cxn ang="0">
                  <a:pos x="476" y="25"/>
                </a:cxn>
                <a:cxn ang="0">
                  <a:pos x="0" y="300"/>
                </a:cxn>
              </a:cxnLst>
              <a:rect l="0" t="0" r="r" b="b"/>
              <a:pathLst>
                <a:path w="2166" h="300">
                  <a:moveTo>
                    <a:pt x="2166" y="0"/>
                  </a:moveTo>
                  <a:lnTo>
                    <a:pt x="476" y="25"/>
                  </a:lnTo>
                  <a:lnTo>
                    <a:pt x="0" y="300"/>
                  </a:lnTo>
                </a:path>
              </a:pathLst>
            </a:custGeom>
            <a:grp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53" name="Freeform 15"/>
            <p:cNvSpPr>
              <a:spLocks/>
            </p:cNvSpPr>
            <p:nvPr/>
          </p:nvSpPr>
          <p:spPr bwMode="auto">
            <a:xfrm rot="3812056">
              <a:off x="2877" y="8968"/>
              <a:ext cx="73" cy="243"/>
            </a:xfrm>
            <a:custGeom>
              <a:avLst/>
              <a:gdLst/>
              <a:ahLst/>
              <a:cxnLst>
                <a:cxn ang="0">
                  <a:pos x="0" y="764"/>
                </a:cxn>
                <a:cxn ang="0">
                  <a:pos x="451" y="163"/>
                </a:cxn>
                <a:cxn ang="0">
                  <a:pos x="864" y="0"/>
                </a:cxn>
              </a:cxnLst>
              <a:rect l="0" t="0" r="r" b="b"/>
              <a:pathLst>
                <a:path w="864" h="764">
                  <a:moveTo>
                    <a:pt x="0" y="764"/>
                  </a:moveTo>
                  <a:lnTo>
                    <a:pt x="451" y="163"/>
                  </a:lnTo>
                  <a:lnTo>
                    <a:pt x="864"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54" name="Freeform 16"/>
            <p:cNvSpPr>
              <a:spLocks/>
            </p:cNvSpPr>
            <p:nvPr/>
          </p:nvSpPr>
          <p:spPr bwMode="auto">
            <a:xfrm rot="3812056">
              <a:off x="2917" y="9034"/>
              <a:ext cx="147" cy="295"/>
            </a:xfrm>
            <a:custGeom>
              <a:avLst/>
              <a:gdLst/>
              <a:ahLst/>
              <a:cxnLst>
                <a:cxn ang="0">
                  <a:pos x="0" y="926"/>
                </a:cxn>
                <a:cxn ang="0">
                  <a:pos x="514" y="313"/>
                </a:cxn>
                <a:cxn ang="0">
                  <a:pos x="1741" y="0"/>
                </a:cxn>
              </a:cxnLst>
              <a:rect l="0" t="0" r="r" b="b"/>
              <a:pathLst>
                <a:path w="1741" h="926">
                  <a:moveTo>
                    <a:pt x="0" y="926"/>
                  </a:moveTo>
                  <a:lnTo>
                    <a:pt x="514" y="313"/>
                  </a:lnTo>
                  <a:lnTo>
                    <a:pt x="1741"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55" name="Freeform 17"/>
            <p:cNvSpPr>
              <a:spLocks/>
            </p:cNvSpPr>
            <p:nvPr/>
          </p:nvSpPr>
          <p:spPr bwMode="auto">
            <a:xfrm rot="3812056">
              <a:off x="2918" y="9203"/>
              <a:ext cx="161" cy="187"/>
            </a:xfrm>
            <a:custGeom>
              <a:avLst/>
              <a:gdLst/>
              <a:ahLst/>
              <a:cxnLst>
                <a:cxn ang="0">
                  <a:pos x="0" y="588"/>
                </a:cxn>
                <a:cxn ang="0">
                  <a:pos x="475" y="163"/>
                </a:cxn>
                <a:cxn ang="0">
                  <a:pos x="1914" y="0"/>
                </a:cxn>
              </a:cxnLst>
              <a:rect l="0" t="0" r="r" b="b"/>
              <a:pathLst>
                <a:path w="1914" h="588">
                  <a:moveTo>
                    <a:pt x="0" y="588"/>
                  </a:moveTo>
                  <a:lnTo>
                    <a:pt x="475" y="163"/>
                  </a:lnTo>
                  <a:lnTo>
                    <a:pt x="1914"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56" name="Oval 18"/>
            <p:cNvSpPr>
              <a:spLocks noChangeArrowheads="1"/>
            </p:cNvSpPr>
            <p:nvPr/>
          </p:nvSpPr>
          <p:spPr bwMode="auto">
            <a:xfrm rot="3306822">
              <a:off x="2590" y="9008"/>
              <a:ext cx="179" cy="282"/>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57" name="Oval 19"/>
            <p:cNvSpPr>
              <a:spLocks noChangeArrowheads="1"/>
            </p:cNvSpPr>
            <p:nvPr/>
          </p:nvSpPr>
          <p:spPr bwMode="auto">
            <a:xfrm rot="3812056">
              <a:off x="2668" y="9155"/>
              <a:ext cx="228" cy="246"/>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58" name="Freeform 20"/>
            <p:cNvSpPr>
              <a:spLocks/>
            </p:cNvSpPr>
            <p:nvPr/>
          </p:nvSpPr>
          <p:spPr bwMode="auto">
            <a:xfrm rot="3812056">
              <a:off x="2499" y="9179"/>
              <a:ext cx="94" cy="366"/>
            </a:xfrm>
            <a:custGeom>
              <a:avLst/>
              <a:gdLst/>
              <a:ahLst/>
              <a:cxnLst>
                <a:cxn ang="0">
                  <a:pos x="173" y="0"/>
                </a:cxn>
                <a:cxn ang="0">
                  <a:pos x="0" y="298"/>
                </a:cxn>
                <a:cxn ang="0">
                  <a:pos x="1114" y="1150"/>
                </a:cxn>
              </a:cxnLst>
              <a:rect l="0" t="0" r="r" b="b"/>
              <a:pathLst>
                <a:path w="1114" h="1150">
                  <a:moveTo>
                    <a:pt x="173" y="0"/>
                  </a:moveTo>
                  <a:lnTo>
                    <a:pt x="0" y="298"/>
                  </a:lnTo>
                  <a:lnTo>
                    <a:pt x="1114" y="115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59" name="Freeform 21"/>
            <p:cNvSpPr>
              <a:spLocks/>
            </p:cNvSpPr>
            <p:nvPr/>
          </p:nvSpPr>
          <p:spPr bwMode="auto">
            <a:xfrm rot="3812056">
              <a:off x="2558" y="9249"/>
              <a:ext cx="85" cy="366"/>
            </a:xfrm>
            <a:custGeom>
              <a:avLst/>
              <a:gdLst/>
              <a:ahLst/>
              <a:cxnLst>
                <a:cxn ang="0">
                  <a:pos x="151" y="0"/>
                </a:cxn>
                <a:cxn ang="0">
                  <a:pos x="0" y="211"/>
                </a:cxn>
                <a:cxn ang="0">
                  <a:pos x="1003" y="1150"/>
                </a:cxn>
              </a:cxnLst>
              <a:rect l="0" t="0" r="r" b="b"/>
              <a:pathLst>
                <a:path w="1003" h="1150">
                  <a:moveTo>
                    <a:pt x="151" y="0"/>
                  </a:moveTo>
                  <a:lnTo>
                    <a:pt x="0" y="211"/>
                  </a:lnTo>
                  <a:lnTo>
                    <a:pt x="1003" y="115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60" name="Freeform 22"/>
            <p:cNvSpPr>
              <a:spLocks/>
            </p:cNvSpPr>
            <p:nvPr/>
          </p:nvSpPr>
          <p:spPr bwMode="auto">
            <a:xfrm rot="3812056" flipV="1">
              <a:off x="2455" y="9142"/>
              <a:ext cx="75" cy="276"/>
            </a:xfrm>
            <a:custGeom>
              <a:avLst/>
              <a:gdLst/>
              <a:ahLst/>
              <a:cxnLst>
                <a:cxn ang="0">
                  <a:pos x="251" y="0"/>
                </a:cxn>
                <a:cxn ang="0">
                  <a:pos x="0" y="373"/>
                </a:cxn>
                <a:cxn ang="0">
                  <a:pos x="63" y="1525"/>
                </a:cxn>
              </a:cxnLst>
              <a:rect l="0" t="0" r="r" b="b"/>
              <a:pathLst>
                <a:path w="251" h="1525">
                  <a:moveTo>
                    <a:pt x="251" y="0"/>
                  </a:moveTo>
                  <a:lnTo>
                    <a:pt x="0" y="373"/>
                  </a:lnTo>
                  <a:lnTo>
                    <a:pt x="63" y="1525"/>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grpSp>
      <p:grpSp>
        <p:nvGrpSpPr>
          <p:cNvPr id="61" name="Group 12"/>
          <p:cNvGrpSpPr>
            <a:grpSpLocks/>
          </p:cNvGrpSpPr>
          <p:nvPr/>
        </p:nvGrpSpPr>
        <p:grpSpPr bwMode="auto">
          <a:xfrm rot="800540">
            <a:off x="2595963" y="4128921"/>
            <a:ext cx="496888" cy="406400"/>
            <a:chOff x="2355" y="8834"/>
            <a:chExt cx="783" cy="640"/>
          </a:xfrm>
          <a:solidFill>
            <a:srgbClr val="FF0000"/>
          </a:solidFill>
          <a:effectLst>
            <a:outerShdw blurRad="50800" dist="38100" dir="2700000" algn="tl" rotWithShape="0">
              <a:prstClr val="black">
                <a:alpha val="40000"/>
              </a:prstClr>
            </a:outerShdw>
          </a:effectLst>
        </p:grpSpPr>
        <p:sp>
          <p:nvSpPr>
            <p:cNvPr id="62" name="Freeform 13"/>
            <p:cNvSpPr>
              <a:spLocks/>
            </p:cNvSpPr>
            <p:nvPr/>
          </p:nvSpPr>
          <p:spPr bwMode="auto">
            <a:xfrm rot="3812056">
              <a:off x="2528" y="8930"/>
              <a:ext cx="271" cy="80"/>
            </a:xfrm>
            <a:custGeom>
              <a:avLst/>
              <a:gdLst/>
              <a:ahLst/>
              <a:cxnLst>
                <a:cxn ang="0">
                  <a:pos x="0" y="350"/>
                </a:cxn>
                <a:cxn ang="0">
                  <a:pos x="1227" y="0"/>
                </a:cxn>
                <a:cxn ang="0">
                  <a:pos x="2592" y="325"/>
                </a:cxn>
              </a:cxnLst>
              <a:rect l="0" t="0" r="r" b="b"/>
              <a:pathLst>
                <a:path w="2592" h="350">
                  <a:moveTo>
                    <a:pt x="0" y="350"/>
                  </a:moveTo>
                  <a:lnTo>
                    <a:pt x="1227" y="0"/>
                  </a:lnTo>
                  <a:lnTo>
                    <a:pt x="2592" y="325"/>
                  </a:lnTo>
                </a:path>
              </a:pathLst>
            </a:custGeom>
            <a:grp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63" name="Freeform 14"/>
            <p:cNvSpPr>
              <a:spLocks/>
            </p:cNvSpPr>
            <p:nvPr/>
          </p:nvSpPr>
          <p:spPr bwMode="auto">
            <a:xfrm rot="3812056">
              <a:off x="2398" y="9022"/>
              <a:ext cx="171" cy="139"/>
            </a:xfrm>
            <a:custGeom>
              <a:avLst/>
              <a:gdLst/>
              <a:ahLst/>
              <a:cxnLst>
                <a:cxn ang="0">
                  <a:pos x="2166" y="0"/>
                </a:cxn>
                <a:cxn ang="0">
                  <a:pos x="476" y="25"/>
                </a:cxn>
                <a:cxn ang="0">
                  <a:pos x="0" y="300"/>
                </a:cxn>
              </a:cxnLst>
              <a:rect l="0" t="0" r="r" b="b"/>
              <a:pathLst>
                <a:path w="2166" h="300">
                  <a:moveTo>
                    <a:pt x="2166" y="0"/>
                  </a:moveTo>
                  <a:lnTo>
                    <a:pt x="476" y="25"/>
                  </a:lnTo>
                  <a:lnTo>
                    <a:pt x="0" y="300"/>
                  </a:lnTo>
                </a:path>
              </a:pathLst>
            </a:custGeom>
            <a:grp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64" name="Freeform 15"/>
            <p:cNvSpPr>
              <a:spLocks/>
            </p:cNvSpPr>
            <p:nvPr/>
          </p:nvSpPr>
          <p:spPr bwMode="auto">
            <a:xfrm rot="3812056">
              <a:off x="2877" y="8968"/>
              <a:ext cx="73" cy="243"/>
            </a:xfrm>
            <a:custGeom>
              <a:avLst/>
              <a:gdLst/>
              <a:ahLst/>
              <a:cxnLst>
                <a:cxn ang="0">
                  <a:pos x="0" y="764"/>
                </a:cxn>
                <a:cxn ang="0">
                  <a:pos x="451" y="163"/>
                </a:cxn>
                <a:cxn ang="0">
                  <a:pos x="864" y="0"/>
                </a:cxn>
              </a:cxnLst>
              <a:rect l="0" t="0" r="r" b="b"/>
              <a:pathLst>
                <a:path w="864" h="764">
                  <a:moveTo>
                    <a:pt x="0" y="764"/>
                  </a:moveTo>
                  <a:lnTo>
                    <a:pt x="451" y="163"/>
                  </a:lnTo>
                  <a:lnTo>
                    <a:pt x="864"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65" name="Freeform 16"/>
            <p:cNvSpPr>
              <a:spLocks/>
            </p:cNvSpPr>
            <p:nvPr/>
          </p:nvSpPr>
          <p:spPr bwMode="auto">
            <a:xfrm rot="3812056">
              <a:off x="2917" y="9034"/>
              <a:ext cx="147" cy="295"/>
            </a:xfrm>
            <a:custGeom>
              <a:avLst/>
              <a:gdLst/>
              <a:ahLst/>
              <a:cxnLst>
                <a:cxn ang="0">
                  <a:pos x="0" y="926"/>
                </a:cxn>
                <a:cxn ang="0">
                  <a:pos x="514" y="313"/>
                </a:cxn>
                <a:cxn ang="0">
                  <a:pos x="1741" y="0"/>
                </a:cxn>
              </a:cxnLst>
              <a:rect l="0" t="0" r="r" b="b"/>
              <a:pathLst>
                <a:path w="1741" h="926">
                  <a:moveTo>
                    <a:pt x="0" y="926"/>
                  </a:moveTo>
                  <a:lnTo>
                    <a:pt x="514" y="313"/>
                  </a:lnTo>
                  <a:lnTo>
                    <a:pt x="1741"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66" name="Freeform 17"/>
            <p:cNvSpPr>
              <a:spLocks/>
            </p:cNvSpPr>
            <p:nvPr/>
          </p:nvSpPr>
          <p:spPr bwMode="auto">
            <a:xfrm rot="3812056">
              <a:off x="2918" y="9203"/>
              <a:ext cx="161" cy="187"/>
            </a:xfrm>
            <a:custGeom>
              <a:avLst/>
              <a:gdLst/>
              <a:ahLst/>
              <a:cxnLst>
                <a:cxn ang="0">
                  <a:pos x="0" y="588"/>
                </a:cxn>
                <a:cxn ang="0">
                  <a:pos x="475" y="163"/>
                </a:cxn>
                <a:cxn ang="0">
                  <a:pos x="1914" y="0"/>
                </a:cxn>
              </a:cxnLst>
              <a:rect l="0" t="0" r="r" b="b"/>
              <a:pathLst>
                <a:path w="1914" h="588">
                  <a:moveTo>
                    <a:pt x="0" y="588"/>
                  </a:moveTo>
                  <a:lnTo>
                    <a:pt x="475" y="163"/>
                  </a:lnTo>
                  <a:lnTo>
                    <a:pt x="1914"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67" name="Oval 18"/>
            <p:cNvSpPr>
              <a:spLocks noChangeArrowheads="1"/>
            </p:cNvSpPr>
            <p:nvPr/>
          </p:nvSpPr>
          <p:spPr bwMode="auto">
            <a:xfrm rot="3306822">
              <a:off x="2590" y="9008"/>
              <a:ext cx="179" cy="282"/>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68" name="Oval 19"/>
            <p:cNvSpPr>
              <a:spLocks noChangeArrowheads="1"/>
            </p:cNvSpPr>
            <p:nvPr/>
          </p:nvSpPr>
          <p:spPr bwMode="auto">
            <a:xfrm rot="3812056">
              <a:off x="2668" y="9155"/>
              <a:ext cx="228" cy="246"/>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69" name="Freeform 20"/>
            <p:cNvSpPr>
              <a:spLocks/>
            </p:cNvSpPr>
            <p:nvPr/>
          </p:nvSpPr>
          <p:spPr bwMode="auto">
            <a:xfrm rot="3812056">
              <a:off x="2499" y="9179"/>
              <a:ext cx="94" cy="366"/>
            </a:xfrm>
            <a:custGeom>
              <a:avLst/>
              <a:gdLst/>
              <a:ahLst/>
              <a:cxnLst>
                <a:cxn ang="0">
                  <a:pos x="173" y="0"/>
                </a:cxn>
                <a:cxn ang="0">
                  <a:pos x="0" y="298"/>
                </a:cxn>
                <a:cxn ang="0">
                  <a:pos x="1114" y="1150"/>
                </a:cxn>
              </a:cxnLst>
              <a:rect l="0" t="0" r="r" b="b"/>
              <a:pathLst>
                <a:path w="1114" h="1150">
                  <a:moveTo>
                    <a:pt x="173" y="0"/>
                  </a:moveTo>
                  <a:lnTo>
                    <a:pt x="0" y="298"/>
                  </a:lnTo>
                  <a:lnTo>
                    <a:pt x="1114" y="115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70" name="Freeform 21"/>
            <p:cNvSpPr>
              <a:spLocks/>
            </p:cNvSpPr>
            <p:nvPr/>
          </p:nvSpPr>
          <p:spPr bwMode="auto">
            <a:xfrm rot="3812056">
              <a:off x="2558" y="9249"/>
              <a:ext cx="85" cy="366"/>
            </a:xfrm>
            <a:custGeom>
              <a:avLst/>
              <a:gdLst/>
              <a:ahLst/>
              <a:cxnLst>
                <a:cxn ang="0">
                  <a:pos x="151" y="0"/>
                </a:cxn>
                <a:cxn ang="0">
                  <a:pos x="0" y="211"/>
                </a:cxn>
                <a:cxn ang="0">
                  <a:pos x="1003" y="1150"/>
                </a:cxn>
              </a:cxnLst>
              <a:rect l="0" t="0" r="r" b="b"/>
              <a:pathLst>
                <a:path w="1003" h="1150">
                  <a:moveTo>
                    <a:pt x="151" y="0"/>
                  </a:moveTo>
                  <a:lnTo>
                    <a:pt x="0" y="211"/>
                  </a:lnTo>
                  <a:lnTo>
                    <a:pt x="1003" y="115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71" name="Freeform 22"/>
            <p:cNvSpPr>
              <a:spLocks/>
            </p:cNvSpPr>
            <p:nvPr/>
          </p:nvSpPr>
          <p:spPr bwMode="auto">
            <a:xfrm rot="3812056" flipV="1">
              <a:off x="2455" y="9142"/>
              <a:ext cx="75" cy="276"/>
            </a:xfrm>
            <a:custGeom>
              <a:avLst/>
              <a:gdLst/>
              <a:ahLst/>
              <a:cxnLst>
                <a:cxn ang="0">
                  <a:pos x="251" y="0"/>
                </a:cxn>
                <a:cxn ang="0">
                  <a:pos x="0" y="373"/>
                </a:cxn>
                <a:cxn ang="0">
                  <a:pos x="63" y="1525"/>
                </a:cxn>
              </a:cxnLst>
              <a:rect l="0" t="0" r="r" b="b"/>
              <a:pathLst>
                <a:path w="251" h="1525">
                  <a:moveTo>
                    <a:pt x="251" y="0"/>
                  </a:moveTo>
                  <a:lnTo>
                    <a:pt x="0" y="373"/>
                  </a:lnTo>
                  <a:lnTo>
                    <a:pt x="63" y="1525"/>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gr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611560" y="1684398"/>
            <a:ext cx="8208912" cy="4985980"/>
          </a:xfrm>
          <a:prstGeom prst="rect">
            <a:avLst/>
          </a:prstGeom>
          <a:solidFill>
            <a:srgbClr val="D9D9D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spcAft>
                <a:spcPts val="1800"/>
              </a:spcAft>
            </a:pPr>
            <a:r>
              <a:rPr lang="pt-BR" sz="2400" b="1" dirty="0" smtClean="0"/>
              <a:t>Exercício 6.26</a:t>
            </a:r>
            <a:r>
              <a:rPr lang="pt-BR" sz="2400" dirty="0" smtClean="0"/>
              <a:t> Qual a diferença entre uma Lista Cadastral e uma Fila?</a:t>
            </a:r>
          </a:p>
          <a:p>
            <a:pPr>
              <a:spcAft>
                <a:spcPts val="1800"/>
              </a:spcAft>
            </a:pPr>
            <a:r>
              <a:rPr lang="pt-BR" sz="2400" b="1" dirty="0" smtClean="0"/>
              <a:t>Exercício 6.27</a:t>
            </a:r>
            <a:r>
              <a:rPr lang="pt-BR" sz="2400" dirty="0" smtClean="0"/>
              <a:t> Uma Lista Cadastral pode ser implementada como uma Lista Encadeada, mas pode ser implementada também com outra técnica. Cite um exemplo de como isso pode acontecer. Explique a diferença entre os termos Lista Cadastral e Lista Encadeada. </a:t>
            </a:r>
          </a:p>
          <a:p>
            <a:pPr>
              <a:spcAft>
                <a:spcPts val="1800"/>
              </a:spcAft>
            </a:pPr>
            <a:r>
              <a:rPr lang="pt-BR" sz="2400" b="1" dirty="0" smtClean="0"/>
              <a:t>Exercício 6.29</a:t>
            </a:r>
            <a:r>
              <a:rPr lang="pt-BR" sz="2400" dirty="0" smtClean="0"/>
              <a:t> Como seria a implementação de uma Lista Cadastral com Alocação Sequencial e Estática de Memória? Faça um diagrama e explique como seria o funcionamento.</a:t>
            </a:r>
          </a:p>
        </p:txBody>
      </p:sp>
      <p:sp>
        <p:nvSpPr>
          <p:cNvPr id="14" name="Título 1"/>
          <p:cNvSpPr txBox="1">
            <a:spLocks/>
          </p:cNvSpPr>
          <p:nvPr/>
        </p:nvSpPr>
        <p:spPr>
          <a:xfrm>
            <a:off x="2195736" y="404664"/>
            <a:ext cx="6624736" cy="1440160"/>
          </a:xfrm>
          <a:prstGeom prst="rect">
            <a:avLst/>
          </a:prstGeom>
        </p:spPr>
        <p:txBody>
          <a:bodyP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pt-BR" sz="4400" b="1" i="0" u="none" strike="noStrike" kern="1200" cap="none" spc="0" normalizeH="0" baseline="0" noProof="0" dirty="0" smtClean="0">
                <a:ln>
                  <a:noFill/>
                </a:ln>
                <a:solidFill>
                  <a:schemeClr val="tx1"/>
                </a:solidFill>
                <a:effectLst/>
                <a:uLnTx/>
                <a:uFillTx/>
                <a:latin typeface="+mj-lt"/>
                <a:ea typeface="+mj-ea"/>
                <a:cs typeface="+mj-cs"/>
              </a:rPr>
              <a:t>Exercícios de Fixação</a:t>
            </a: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grpSp>
        <p:nvGrpSpPr>
          <p:cNvPr id="4" name="Group 1"/>
          <p:cNvGrpSpPr>
            <a:grpSpLocks/>
          </p:cNvGrpSpPr>
          <p:nvPr/>
        </p:nvGrpSpPr>
        <p:grpSpPr bwMode="auto">
          <a:xfrm>
            <a:off x="1187624" y="908720"/>
            <a:ext cx="496888" cy="406400"/>
            <a:chOff x="2355" y="8834"/>
            <a:chExt cx="783" cy="640"/>
          </a:xfrm>
          <a:solidFill>
            <a:srgbClr val="FF0000"/>
          </a:solidFill>
          <a:effectLst>
            <a:outerShdw blurRad="50800" dist="38100" dir="2700000" algn="tl" rotWithShape="0">
              <a:prstClr val="black">
                <a:alpha val="40000"/>
              </a:prstClr>
            </a:outerShdw>
          </a:effectLst>
        </p:grpSpPr>
        <p:sp>
          <p:nvSpPr>
            <p:cNvPr id="5" name="Freeform 2"/>
            <p:cNvSpPr>
              <a:spLocks/>
            </p:cNvSpPr>
            <p:nvPr/>
          </p:nvSpPr>
          <p:spPr bwMode="auto">
            <a:xfrm rot="3812056">
              <a:off x="2528" y="8930"/>
              <a:ext cx="271" cy="80"/>
            </a:xfrm>
            <a:custGeom>
              <a:avLst/>
              <a:gdLst/>
              <a:ahLst/>
              <a:cxnLst>
                <a:cxn ang="0">
                  <a:pos x="0" y="350"/>
                </a:cxn>
                <a:cxn ang="0">
                  <a:pos x="1227" y="0"/>
                </a:cxn>
                <a:cxn ang="0">
                  <a:pos x="2592" y="325"/>
                </a:cxn>
              </a:cxnLst>
              <a:rect l="0" t="0" r="r" b="b"/>
              <a:pathLst>
                <a:path w="2592" h="350">
                  <a:moveTo>
                    <a:pt x="0" y="350"/>
                  </a:moveTo>
                  <a:lnTo>
                    <a:pt x="1227" y="0"/>
                  </a:lnTo>
                  <a:lnTo>
                    <a:pt x="2592" y="325"/>
                  </a:lnTo>
                </a:path>
              </a:pathLst>
            </a:custGeom>
            <a:grp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6" name="Freeform 3"/>
            <p:cNvSpPr>
              <a:spLocks/>
            </p:cNvSpPr>
            <p:nvPr/>
          </p:nvSpPr>
          <p:spPr bwMode="auto">
            <a:xfrm rot="3812056">
              <a:off x="2398" y="9022"/>
              <a:ext cx="171" cy="139"/>
            </a:xfrm>
            <a:custGeom>
              <a:avLst/>
              <a:gdLst/>
              <a:ahLst/>
              <a:cxnLst>
                <a:cxn ang="0">
                  <a:pos x="2166" y="0"/>
                </a:cxn>
                <a:cxn ang="0">
                  <a:pos x="476" y="25"/>
                </a:cxn>
                <a:cxn ang="0">
                  <a:pos x="0" y="300"/>
                </a:cxn>
              </a:cxnLst>
              <a:rect l="0" t="0" r="r" b="b"/>
              <a:pathLst>
                <a:path w="2166" h="300">
                  <a:moveTo>
                    <a:pt x="2166" y="0"/>
                  </a:moveTo>
                  <a:lnTo>
                    <a:pt x="476" y="25"/>
                  </a:lnTo>
                  <a:lnTo>
                    <a:pt x="0" y="300"/>
                  </a:lnTo>
                </a:path>
              </a:pathLst>
            </a:custGeom>
            <a:grp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7" name="Freeform 4"/>
            <p:cNvSpPr>
              <a:spLocks/>
            </p:cNvSpPr>
            <p:nvPr/>
          </p:nvSpPr>
          <p:spPr bwMode="auto">
            <a:xfrm rot="3812056">
              <a:off x="2877" y="8968"/>
              <a:ext cx="73" cy="243"/>
            </a:xfrm>
            <a:custGeom>
              <a:avLst/>
              <a:gdLst/>
              <a:ahLst/>
              <a:cxnLst>
                <a:cxn ang="0">
                  <a:pos x="0" y="764"/>
                </a:cxn>
                <a:cxn ang="0">
                  <a:pos x="451" y="163"/>
                </a:cxn>
                <a:cxn ang="0">
                  <a:pos x="864" y="0"/>
                </a:cxn>
              </a:cxnLst>
              <a:rect l="0" t="0" r="r" b="b"/>
              <a:pathLst>
                <a:path w="864" h="764">
                  <a:moveTo>
                    <a:pt x="0" y="764"/>
                  </a:moveTo>
                  <a:lnTo>
                    <a:pt x="451" y="163"/>
                  </a:lnTo>
                  <a:lnTo>
                    <a:pt x="864"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8" name="Freeform 5"/>
            <p:cNvSpPr>
              <a:spLocks/>
            </p:cNvSpPr>
            <p:nvPr/>
          </p:nvSpPr>
          <p:spPr bwMode="auto">
            <a:xfrm rot="3812056">
              <a:off x="2917" y="9034"/>
              <a:ext cx="147" cy="295"/>
            </a:xfrm>
            <a:custGeom>
              <a:avLst/>
              <a:gdLst/>
              <a:ahLst/>
              <a:cxnLst>
                <a:cxn ang="0">
                  <a:pos x="0" y="926"/>
                </a:cxn>
                <a:cxn ang="0">
                  <a:pos x="514" y="313"/>
                </a:cxn>
                <a:cxn ang="0">
                  <a:pos x="1741" y="0"/>
                </a:cxn>
              </a:cxnLst>
              <a:rect l="0" t="0" r="r" b="b"/>
              <a:pathLst>
                <a:path w="1741" h="926">
                  <a:moveTo>
                    <a:pt x="0" y="926"/>
                  </a:moveTo>
                  <a:lnTo>
                    <a:pt x="514" y="313"/>
                  </a:lnTo>
                  <a:lnTo>
                    <a:pt x="1741"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9" name="Freeform 6"/>
            <p:cNvSpPr>
              <a:spLocks/>
            </p:cNvSpPr>
            <p:nvPr/>
          </p:nvSpPr>
          <p:spPr bwMode="auto">
            <a:xfrm rot="3812056">
              <a:off x="2918" y="9203"/>
              <a:ext cx="161" cy="187"/>
            </a:xfrm>
            <a:custGeom>
              <a:avLst/>
              <a:gdLst/>
              <a:ahLst/>
              <a:cxnLst>
                <a:cxn ang="0">
                  <a:pos x="0" y="588"/>
                </a:cxn>
                <a:cxn ang="0">
                  <a:pos x="475" y="163"/>
                </a:cxn>
                <a:cxn ang="0">
                  <a:pos x="1914" y="0"/>
                </a:cxn>
              </a:cxnLst>
              <a:rect l="0" t="0" r="r" b="b"/>
              <a:pathLst>
                <a:path w="1914" h="588">
                  <a:moveTo>
                    <a:pt x="0" y="588"/>
                  </a:moveTo>
                  <a:lnTo>
                    <a:pt x="475" y="163"/>
                  </a:lnTo>
                  <a:lnTo>
                    <a:pt x="1914"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0" name="Oval 7"/>
            <p:cNvSpPr>
              <a:spLocks noChangeArrowheads="1"/>
            </p:cNvSpPr>
            <p:nvPr/>
          </p:nvSpPr>
          <p:spPr bwMode="auto">
            <a:xfrm rot="3306822">
              <a:off x="2590" y="9008"/>
              <a:ext cx="179" cy="282"/>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1" name="Oval 8"/>
            <p:cNvSpPr>
              <a:spLocks noChangeArrowheads="1"/>
            </p:cNvSpPr>
            <p:nvPr/>
          </p:nvSpPr>
          <p:spPr bwMode="auto">
            <a:xfrm rot="3812056">
              <a:off x="2668" y="9155"/>
              <a:ext cx="228" cy="246"/>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2" name="Freeform 9"/>
            <p:cNvSpPr>
              <a:spLocks/>
            </p:cNvSpPr>
            <p:nvPr/>
          </p:nvSpPr>
          <p:spPr bwMode="auto">
            <a:xfrm rot="3812056">
              <a:off x="2499" y="9179"/>
              <a:ext cx="94" cy="366"/>
            </a:xfrm>
            <a:custGeom>
              <a:avLst/>
              <a:gdLst/>
              <a:ahLst/>
              <a:cxnLst>
                <a:cxn ang="0">
                  <a:pos x="173" y="0"/>
                </a:cxn>
                <a:cxn ang="0">
                  <a:pos x="0" y="298"/>
                </a:cxn>
                <a:cxn ang="0">
                  <a:pos x="1114" y="1150"/>
                </a:cxn>
              </a:cxnLst>
              <a:rect l="0" t="0" r="r" b="b"/>
              <a:pathLst>
                <a:path w="1114" h="1150">
                  <a:moveTo>
                    <a:pt x="173" y="0"/>
                  </a:moveTo>
                  <a:lnTo>
                    <a:pt x="0" y="298"/>
                  </a:lnTo>
                  <a:lnTo>
                    <a:pt x="1114" y="115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3" name="Freeform 10"/>
            <p:cNvSpPr>
              <a:spLocks/>
            </p:cNvSpPr>
            <p:nvPr/>
          </p:nvSpPr>
          <p:spPr bwMode="auto">
            <a:xfrm rot="3812056">
              <a:off x="2558" y="9249"/>
              <a:ext cx="85" cy="366"/>
            </a:xfrm>
            <a:custGeom>
              <a:avLst/>
              <a:gdLst/>
              <a:ahLst/>
              <a:cxnLst>
                <a:cxn ang="0">
                  <a:pos x="151" y="0"/>
                </a:cxn>
                <a:cxn ang="0">
                  <a:pos x="0" y="211"/>
                </a:cxn>
                <a:cxn ang="0">
                  <a:pos x="1003" y="1150"/>
                </a:cxn>
              </a:cxnLst>
              <a:rect l="0" t="0" r="r" b="b"/>
              <a:pathLst>
                <a:path w="1003" h="1150">
                  <a:moveTo>
                    <a:pt x="151" y="0"/>
                  </a:moveTo>
                  <a:lnTo>
                    <a:pt x="0" y="211"/>
                  </a:lnTo>
                  <a:lnTo>
                    <a:pt x="1003" y="115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5" name="Freeform 11"/>
            <p:cNvSpPr>
              <a:spLocks/>
            </p:cNvSpPr>
            <p:nvPr/>
          </p:nvSpPr>
          <p:spPr bwMode="auto">
            <a:xfrm rot="3812056" flipV="1">
              <a:off x="2455" y="9142"/>
              <a:ext cx="75" cy="276"/>
            </a:xfrm>
            <a:custGeom>
              <a:avLst/>
              <a:gdLst/>
              <a:ahLst/>
              <a:cxnLst>
                <a:cxn ang="0">
                  <a:pos x="251" y="0"/>
                </a:cxn>
                <a:cxn ang="0">
                  <a:pos x="0" y="373"/>
                </a:cxn>
                <a:cxn ang="0">
                  <a:pos x="63" y="1525"/>
                </a:cxn>
              </a:cxnLst>
              <a:rect l="0" t="0" r="r" b="b"/>
              <a:pathLst>
                <a:path w="251" h="1525">
                  <a:moveTo>
                    <a:pt x="251" y="0"/>
                  </a:moveTo>
                  <a:lnTo>
                    <a:pt x="0" y="373"/>
                  </a:lnTo>
                  <a:lnTo>
                    <a:pt x="63" y="1525"/>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grpSp>
      <p:grpSp>
        <p:nvGrpSpPr>
          <p:cNvPr id="16" name="Group 12"/>
          <p:cNvGrpSpPr>
            <a:grpSpLocks/>
          </p:cNvGrpSpPr>
          <p:nvPr/>
        </p:nvGrpSpPr>
        <p:grpSpPr bwMode="auto">
          <a:xfrm>
            <a:off x="1187624" y="404664"/>
            <a:ext cx="496888" cy="406400"/>
            <a:chOff x="2355" y="8834"/>
            <a:chExt cx="783" cy="640"/>
          </a:xfrm>
          <a:solidFill>
            <a:srgbClr val="FF0000"/>
          </a:solidFill>
          <a:effectLst>
            <a:outerShdw blurRad="50800" dist="38100" dir="2700000" algn="tl" rotWithShape="0">
              <a:prstClr val="black">
                <a:alpha val="40000"/>
              </a:prstClr>
            </a:outerShdw>
          </a:effectLst>
        </p:grpSpPr>
        <p:sp>
          <p:nvSpPr>
            <p:cNvPr id="17" name="Freeform 13"/>
            <p:cNvSpPr>
              <a:spLocks/>
            </p:cNvSpPr>
            <p:nvPr/>
          </p:nvSpPr>
          <p:spPr bwMode="auto">
            <a:xfrm rot="3812056">
              <a:off x="2528" y="8930"/>
              <a:ext cx="271" cy="80"/>
            </a:xfrm>
            <a:custGeom>
              <a:avLst/>
              <a:gdLst/>
              <a:ahLst/>
              <a:cxnLst>
                <a:cxn ang="0">
                  <a:pos x="0" y="350"/>
                </a:cxn>
                <a:cxn ang="0">
                  <a:pos x="1227" y="0"/>
                </a:cxn>
                <a:cxn ang="0">
                  <a:pos x="2592" y="325"/>
                </a:cxn>
              </a:cxnLst>
              <a:rect l="0" t="0" r="r" b="b"/>
              <a:pathLst>
                <a:path w="2592" h="350">
                  <a:moveTo>
                    <a:pt x="0" y="350"/>
                  </a:moveTo>
                  <a:lnTo>
                    <a:pt x="1227" y="0"/>
                  </a:lnTo>
                  <a:lnTo>
                    <a:pt x="2592" y="325"/>
                  </a:lnTo>
                </a:path>
              </a:pathLst>
            </a:custGeom>
            <a:grp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8" name="Freeform 14"/>
            <p:cNvSpPr>
              <a:spLocks/>
            </p:cNvSpPr>
            <p:nvPr/>
          </p:nvSpPr>
          <p:spPr bwMode="auto">
            <a:xfrm rot="3812056">
              <a:off x="2398" y="9022"/>
              <a:ext cx="171" cy="139"/>
            </a:xfrm>
            <a:custGeom>
              <a:avLst/>
              <a:gdLst/>
              <a:ahLst/>
              <a:cxnLst>
                <a:cxn ang="0">
                  <a:pos x="2166" y="0"/>
                </a:cxn>
                <a:cxn ang="0">
                  <a:pos x="476" y="25"/>
                </a:cxn>
                <a:cxn ang="0">
                  <a:pos x="0" y="300"/>
                </a:cxn>
              </a:cxnLst>
              <a:rect l="0" t="0" r="r" b="b"/>
              <a:pathLst>
                <a:path w="2166" h="300">
                  <a:moveTo>
                    <a:pt x="2166" y="0"/>
                  </a:moveTo>
                  <a:lnTo>
                    <a:pt x="476" y="25"/>
                  </a:lnTo>
                  <a:lnTo>
                    <a:pt x="0" y="300"/>
                  </a:lnTo>
                </a:path>
              </a:pathLst>
            </a:custGeom>
            <a:grp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9" name="Freeform 15"/>
            <p:cNvSpPr>
              <a:spLocks/>
            </p:cNvSpPr>
            <p:nvPr/>
          </p:nvSpPr>
          <p:spPr bwMode="auto">
            <a:xfrm rot="3812056">
              <a:off x="2877" y="8968"/>
              <a:ext cx="73" cy="243"/>
            </a:xfrm>
            <a:custGeom>
              <a:avLst/>
              <a:gdLst/>
              <a:ahLst/>
              <a:cxnLst>
                <a:cxn ang="0">
                  <a:pos x="0" y="764"/>
                </a:cxn>
                <a:cxn ang="0">
                  <a:pos x="451" y="163"/>
                </a:cxn>
                <a:cxn ang="0">
                  <a:pos x="864" y="0"/>
                </a:cxn>
              </a:cxnLst>
              <a:rect l="0" t="0" r="r" b="b"/>
              <a:pathLst>
                <a:path w="864" h="764">
                  <a:moveTo>
                    <a:pt x="0" y="764"/>
                  </a:moveTo>
                  <a:lnTo>
                    <a:pt x="451" y="163"/>
                  </a:lnTo>
                  <a:lnTo>
                    <a:pt x="864"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20" name="Freeform 16"/>
            <p:cNvSpPr>
              <a:spLocks/>
            </p:cNvSpPr>
            <p:nvPr/>
          </p:nvSpPr>
          <p:spPr bwMode="auto">
            <a:xfrm rot="3812056">
              <a:off x="2917" y="9034"/>
              <a:ext cx="147" cy="295"/>
            </a:xfrm>
            <a:custGeom>
              <a:avLst/>
              <a:gdLst/>
              <a:ahLst/>
              <a:cxnLst>
                <a:cxn ang="0">
                  <a:pos x="0" y="926"/>
                </a:cxn>
                <a:cxn ang="0">
                  <a:pos x="514" y="313"/>
                </a:cxn>
                <a:cxn ang="0">
                  <a:pos x="1741" y="0"/>
                </a:cxn>
              </a:cxnLst>
              <a:rect l="0" t="0" r="r" b="b"/>
              <a:pathLst>
                <a:path w="1741" h="926">
                  <a:moveTo>
                    <a:pt x="0" y="926"/>
                  </a:moveTo>
                  <a:lnTo>
                    <a:pt x="514" y="313"/>
                  </a:lnTo>
                  <a:lnTo>
                    <a:pt x="1741"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21" name="Freeform 17"/>
            <p:cNvSpPr>
              <a:spLocks/>
            </p:cNvSpPr>
            <p:nvPr/>
          </p:nvSpPr>
          <p:spPr bwMode="auto">
            <a:xfrm rot="3812056">
              <a:off x="2918" y="9203"/>
              <a:ext cx="161" cy="187"/>
            </a:xfrm>
            <a:custGeom>
              <a:avLst/>
              <a:gdLst/>
              <a:ahLst/>
              <a:cxnLst>
                <a:cxn ang="0">
                  <a:pos x="0" y="588"/>
                </a:cxn>
                <a:cxn ang="0">
                  <a:pos x="475" y="163"/>
                </a:cxn>
                <a:cxn ang="0">
                  <a:pos x="1914" y="0"/>
                </a:cxn>
              </a:cxnLst>
              <a:rect l="0" t="0" r="r" b="b"/>
              <a:pathLst>
                <a:path w="1914" h="588">
                  <a:moveTo>
                    <a:pt x="0" y="588"/>
                  </a:moveTo>
                  <a:lnTo>
                    <a:pt x="475" y="163"/>
                  </a:lnTo>
                  <a:lnTo>
                    <a:pt x="1914"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22" name="Oval 18"/>
            <p:cNvSpPr>
              <a:spLocks noChangeArrowheads="1"/>
            </p:cNvSpPr>
            <p:nvPr/>
          </p:nvSpPr>
          <p:spPr bwMode="auto">
            <a:xfrm rot="3306822">
              <a:off x="2590" y="9008"/>
              <a:ext cx="179" cy="282"/>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23" name="Oval 19"/>
            <p:cNvSpPr>
              <a:spLocks noChangeArrowheads="1"/>
            </p:cNvSpPr>
            <p:nvPr/>
          </p:nvSpPr>
          <p:spPr bwMode="auto">
            <a:xfrm rot="3812056">
              <a:off x="2668" y="9155"/>
              <a:ext cx="228" cy="246"/>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24" name="Freeform 20"/>
            <p:cNvSpPr>
              <a:spLocks/>
            </p:cNvSpPr>
            <p:nvPr/>
          </p:nvSpPr>
          <p:spPr bwMode="auto">
            <a:xfrm rot="3812056">
              <a:off x="2499" y="9179"/>
              <a:ext cx="94" cy="366"/>
            </a:xfrm>
            <a:custGeom>
              <a:avLst/>
              <a:gdLst/>
              <a:ahLst/>
              <a:cxnLst>
                <a:cxn ang="0">
                  <a:pos x="173" y="0"/>
                </a:cxn>
                <a:cxn ang="0">
                  <a:pos x="0" y="298"/>
                </a:cxn>
                <a:cxn ang="0">
                  <a:pos x="1114" y="1150"/>
                </a:cxn>
              </a:cxnLst>
              <a:rect l="0" t="0" r="r" b="b"/>
              <a:pathLst>
                <a:path w="1114" h="1150">
                  <a:moveTo>
                    <a:pt x="173" y="0"/>
                  </a:moveTo>
                  <a:lnTo>
                    <a:pt x="0" y="298"/>
                  </a:lnTo>
                  <a:lnTo>
                    <a:pt x="1114" y="115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25" name="Freeform 21"/>
            <p:cNvSpPr>
              <a:spLocks/>
            </p:cNvSpPr>
            <p:nvPr/>
          </p:nvSpPr>
          <p:spPr bwMode="auto">
            <a:xfrm rot="3812056">
              <a:off x="2558" y="9249"/>
              <a:ext cx="85" cy="366"/>
            </a:xfrm>
            <a:custGeom>
              <a:avLst/>
              <a:gdLst/>
              <a:ahLst/>
              <a:cxnLst>
                <a:cxn ang="0">
                  <a:pos x="151" y="0"/>
                </a:cxn>
                <a:cxn ang="0">
                  <a:pos x="0" y="211"/>
                </a:cxn>
                <a:cxn ang="0">
                  <a:pos x="1003" y="1150"/>
                </a:cxn>
              </a:cxnLst>
              <a:rect l="0" t="0" r="r" b="b"/>
              <a:pathLst>
                <a:path w="1003" h="1150">
                  <a:moveTo>
                    <a:pt x="151" y="0"/>
                  </a:moveTo>
                  <a:lnTo>
                    <a:pt x="0" y="211"/>
                  </a:lnTo>
                  <a:lnTo>
                    <a:pt x="1003" y="115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26" name="Freeform 22"/>
            <p:cNvSpPr>
              <a:spLocks/>
            </p:cNvSpPr>
            <p:nvPr/>
          </p:nvSpPr>
          <p:spPr bwMode="auto">
            <a:xfrm rot="3812056" flipV="1">
              <a:off x="2455" y="9142"/>
              <a:ext cx="75" cy="276"/>
            </a:xfrm>
            <a:custGeom>
              <a:avLst/>
              <a:gdLst/>
              <a:ahLst/>
              <a:cxnLst>
                <a:cxn ang="0">
                  <a:pos x="251" y="0"/>
                </a:cxn>
                <a:cxn ang="0">
                  <a:pos x="0" y="373"/>
                </a:cxn>
                <a:cxn ang="0">
                  <a:pos x="63" y="1525"/>
                </a:cxn>
              </a:cxnLst>
              <a:rect l="0" t="0" r="r" b="b"/>
              <a:pathLst>
                <a:path w="251" h="1525">
                  <a:moveTo>
                    <a:pt x="251" y="0"/>
                  </a:moveTo>
                  <a:lnTo>
                    <a:pt x="0" y="373"/>
                  </a:lnTo>
                  <a:lnTo>
                    <a:pt x="63" y="1525"/>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grpSp>
      <p:grpSp>
        <p:nvGrpSpPr>
          <p:cNvPr id="27" name="Group 23"/>
          <p:cNvGrpSpPr>
            <a:grpSpLocks/>
          </p:cNvGrpSpPr>
          <p:nvPr/>
        </p:nvGrpSpPr>
        <p:grpSpPr bwMode="auto">
          <a:xfrm>
            <a:off x="7668344" y="4014068"/>
            <a:ext cx="1063625" cy="927100"/>
            <a:chOff x="6499" y="10756"/>
            <a:chExt cx="1574" cy="1221"/>
          </a:xfrm>
          <a:solidFill>
            <a:srgbClr val="FF0000"/>
          </a:solidFill>
          <a:effectLst>
            <a:outerShdw blurRad="50800" dist="38100" dir="2700000" algn="tl" rotWithShape="0">
              <a:prstClr val="black">
                <a:alpha val="40000"/>
              </a:prstClr>
            </a:outerShdw>
          </a:effectLst>
        </p:grpSpPr>
        <p:sp>
          <p:nvSpPr>
            <p:cNvPr id="28" name="Freeform 24"/>
            <p:cNvSpPr>
              <a:spLocks/>
            </p:cNvSpPr>
            <p:nvPr/>
          </p:nvSpPr>
          <p:spPr bwMode="auto">
            <a:xfrm rot="3812056">
              <a:off x="6925" y="10977"/>
              <a:ext cx="563" cy="122"/>
            </a:xfrm>
            <a:custGeom>
              <a:avLst/>
              <a:gdLst/>
              <a:ahLst/>
              <a:cxnLst>
                <a:cxn ang="0">
                  <a:pos x="0" y="350"/>
                </a:cxn>
                <a:cxn ang="0">
                  <a:pos x="1227" y="0"/>
                </a:cxn>
                <a:cxn ang="0">
                  <a:pos x="2592" y="325"/>
                </a:cxn>
              </a:cxnLst>
              <a:rect l="0" t="0" r="r" b="b"/>
              <a:pathLst>
                <a:path w="2592" h="350">
                  <a:moveTo>
                    <a:pt x="0" y="350"/>
                  </a:moveTo>
                  <a:lnTo>
                    <a:pt x="1227" y="0"/>
                  </a:lnTo>
                  <a:lnTo>
                    <a:pt x="2592" y="325"/>
                  </a:lnTo>
                </a:path>
              </a:pathLst>
            </a:custGeom>
            <a:grp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29" name="Freeform 25"/>
            <p:cNvSpPr>
              <a:spLocks/>
            </p:cNvSpPr>
            <p:nvPr/>
          </p:nvSpPr>
          <p:spPr bwMode="auto">
            <a:xfrm rot="3812056">
              <a:off x="6843" y="11182"/>
              <a:ext cx="356" cy="214"/>
            </a:xfrm>
            <a:custGeom>
              <a:avLst/>
              <a:gdLst/>
              <a:ahLst/>
              <a:cxnLst>
                <a:cxn ang="0">
                  <a:pos x="2166" y="0"/>
                </a:cxn>
                <a:cxn ang="0">
                  <a:pos x="476" y="25"/>
                </a:cxn>
                <a:cxn ang="0">
                  <a:pos x="0" y="300"/>
                </a:cxn>
              </a:cxnLst>
              <a:rect l="0" t="0" r="r" b="b"/>
              <a:pathLst>
                <a:path w="2166" h="300">
                  <a:moveTo>
                    <a:pt x="2166" y="0"/>
                  </a:moveTo>
                  <a:lnTo>
                    <a:pt x="476" y="25"/>
                  </a:lnTo>
                  <a:lnTo>
                    <a:pt x="0" y="300"/>
                  </a:lnTo>
                </a:path>
              </a:pathLst>
            </a:custGeom>
            <a:grp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30" name="Freeform 26"/>
            <p:cNvSpPr>
              <a:spLocks/>
            </p:cNvSpPr>
            <p:nvPr/>
          </p:nvSpPr>
          <p:spPr bwMode="auto">
            <a:xfrm rot="3812056">
              <a:off x="7633" y="11262"/>
              <a:ext cx="152" cy="373"/>
            </a:xfrm>
            <a:custGeom>
              <a:avLst/>
              <a:gdLst/>
              <a:ahLst/>
              <a:cxnLst>
                <a:cxn ang="0">
                  <a:pos x="0" y="764"/>
                </a:cxn>
                <a:cxn ang="0">
                  <a:pos x="451" y="163"/>
                </a:cxn>
                <a:cxn ang="0">
                  <a:pos x="864" y="0"/>
                </a:cxn>
              </a:cxnLst>
              <a:rect l="0" t="0" r="r" b="b"/>
              <a:pathLst>
                <a:path w="864" h="764">
                  <a:moveTo>
                    <a:pt x="0" y="764"/>
                  </a:moveTo>
                  <a:lnTo>
                    <a:pt x="451" y="163"/>
                  </a:lnTo>
                  <a:lnTo>
                    <a:pt x="864"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31" name="Freeform 27"/>
            <p:cNvSpPr>
              <a:spLocks/>
            </p:cNvSpPr>
            <p:nvPr/>
          </p:nvSpPr>
          <p:spPr bwMode="auto">
            <a:xfrm rot="3812056">
              <a:off x="7694" y="11386"/>
              <a:ext cx="306" cy="452"/>
            </a:xfrm>
            <a:custGeom>
              <a:avLst/>
              <a:gdLst/>
              <a:ahLst/>
              <a:cxnLst>
                <a:cxn ang="0">
                  <a:pos x="0" y="926"/>
                </a:cxn>
                <a:cxn ang="0">
                  <a:pos x="514" y="313"/>
                </a:cxn>
                <a:cxn ang="0">
                  <a:pos x="1741" y="0"/>
                </a:cxn>
              </a:cxnLst>
              <a:rect l="0" t="0" r="r" b="b"/>
              <a:pathLst>
                <a:path w="1741" h="926">
                  <a:moveTo>
                    <a:pt x="0" y="926"/>
                  </a:moveTo>
                  <a:lnTo>
                    <a:pt x="514" y="313"/>
                  </a:lnTo>
                  <a:lnTo>
                    <a:pt x="1741"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32" name="Freeform 28"/>
            <p:cNvSpPr>
              <a:spLocks/>
            </p:cNvSpPr>
            <p:nvPr/>
          </p:nvSpPr>
          <p:spPr bwMode="auto">
            <a:xfrm rot="3812056">
              <a:off x="7652" y="11628"/>
              <a:ext cx="335" cy="286"/>
            </a:xfrm>
            <a:custGeom>
              <a:avLst/>
              <a:gdLst/>
              <a:ahLst/>
              <a:cxnLst>
                <a:cxn ang="0">
                  <a:pos x="0" y="588"/>
                </a:cxn>
                <a:cxn ang="0">
                  <a:pos x="475" y="163"/>
                </a:cxn>
                <a:cxn ang="0">
                  <a:pos x="1914" y="0"/>
                </a:cxn>
              </a:cxnLst>
              <a:rect l="0" t="0" r="r" b="b"/>
              <a:pathLst>
                <a:path w="1914" h="588">
                  <a:moveTo>
                    <a:pt x="0" y="588"/>
                  </a:moveTo>
                  <a:lnTo>
                    <a:pt x="475" y="163"/>
                  </a:lnTo>
                  <a:lnTo>
                    <a:pt x="1914"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33" name="Oval 29"/>
            <p:cNvSpPr>
              <a:spLocks noChangeArrowheads="1"/>
            </p:cNvSpPr>
            <p:nvPr/>
          </p:nvSpPr>
          <p:spPr bwMode="auto">
            <a:xfrm rot="3306822">
              <a:off x="7144" y="11247"/>
              <a:ext cx="374" cy="432"/>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34" name="Oval 30"/>
            <p:cNvSpPr>
              <a:spLocks noChangeArrowheads="1"/>
            </p:cNvSpPr>
            <p:nvPr/>
          </p:nvSpPr>
          <p:spPr bwMode="auto">
            <a:xfrm rot="3812056">
              <a:off x="7251" y="11544"/>
              <a:ext cx="473" cy="376"/>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35" name="Freeform 31"/>
            <p:cNvSpPr>
              <a:spLocks/>
            </p:cNvSpPr>
            <p:nvPr/>
          </p:nvSpPr>
          <p:spPr bwMode="auto">
            <a:xfrm rot="3812056">
              <a:off x="6988" y="11518"/>
              <a:ext cx="195" cy="560"/>
            </a:xfrm>
            <a:custGeom>
              <a:avLst/>
              <a:gdLst/>
              <a:ahLst/>
              <a:cxnLst>
                <a:cxn ang="0">
                  <a:pos x="173" y="0"/>
                </a:cxn>
                <a:cxn ang="0">
                  <a:pos x="0" y="298"/>
                </a:cxn>
                <a:cxn ang="0">
                  <a:pos x="1114" y="1150"/>
                </a:cxn>
              </a:cxnLst>
              <a:rect l="0" t="0" r="r" b="b"/>
              <a:pathLst>
                <a:path w="1114" h="1150">
                  <a:moveTo>
                    <a:pt x="173" y="0"/>
                  </a:moveTo>
                  <a:lnTo>
                    <a:pt x="0" y="298"/>
                  </a:lnTo>
                  <a:lnTo>
                    <a:pt x="1114" y="115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36" name="Freeform 32"/>
            <p:cNvSpPr>
              <a:spLocks/>
            </p:cNvSpPr>
            <p:nvPr/>
          </p:nvSpPr>
          <p:spPr bwMode="auto">
            <a:xfrm rot="3812056">
              <a:off x="7062" y="11609"/>
              <a:ext cx="176" cy="560"/>
            </a:xfrm>
            <a:custGeom>
              <a:avLst/>
              <a:gdLst/>
              <a:ahLst/>
              <a:cxnLst>
                <a:cxn ang="0">
                  <a:pos x="151" y="0"/>
                </a:cxn>
                <a:cxn ang="0">
                  <a:pos x="0" y="211"/>
                </a:cxn>
                <a:cxn ang="0">
                  <a:pos x="1003" y="1150"/>
                </a:cxn>
              </a:cxnLst>
              <a:rect l="0" t="0" r="r" b="b"/>
              <a:pathLst>
                <a:path w="1003" h="1150">
                  <a:moveTo>
                    <a:pt x="151" y="0"/>
                  </a:moveTo>
                  <a:lnTo>
                    <a:pt x="0" y="211"/>
                  </a:lnTo>
                  <a:lnTo>
                    <a:pt x="1003" y="115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37" name="Freeform 33"/>
            <p:cNvSpPr>
              <a:spLocks/>
            </p:cNvSpPr>
            <p:nvPr/>
          </p:nvSpPr>
          <p:spPr bwMode="auto">
            <a:xfrm rot="3812056">
              <a:off x="6849" y="11265"/>
              <a:ext cx="44" cy="744"/>
            </a:xfrm>
            <a:custGeom>
              <a:avLst/>
              <a:gdLst/>
              <a:ahLst/>
              <a:cxnLst>
                <a:cxn ang="0">
                  <a:pos x="251" y="0"/>
                </a:cxn>
                <a:cxn ang="0">
                  <a:pos x="0" y="373"/>
                </a:cxn>
                <a:cxn ang="0">
                  <a:pos x="63" y="1525"/>
                </a:cxn>
              </a:cxnLst>
              <a:rect l="0" t="0" r="r" b="b"/>
              <a:pathLst>
                <a:path w="251" h="1525">
                  <a:moveTo>
                    <a:pt x="251" y="0"/>
                  </a:moveTo>
                  <a:lnTo>
                    <a:pt x="0" y="373"/>
                  </a:lnTo>
                  <a:lnTo>
                    <a:pt x="63" y="1525"/>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grpSp>
      <p:grpSp>
        <p:nvGrpSpPr>
          <p:cNvPr id="38" name="Group 12"/>
          <p:cNvGrpSpPr>
            <a:grpSpLocks/>
          </p:cNvGrpSpPr>
          <p:nvPr/>
        </p:nvGrpSpPr>
        <p:grpSpPr bwMode="auto">
          <a:xfrm rot="20696536">
            <a:off x="7812360" y="2244953"/>
            <a:ext cx="496888" cy="406400"/>
            <a:chOff x="2355" y="8834"/>
            <a:chExt cx="783" cy="640"/>
          </a:xfrm>
          <a:solidFill>
            <a:srgbClr val="FF0000"/>
          </a:solidFill>
          <a:effectLst>
            <a:outerShdw blurRad="50800" dist="38100" dir="2700000" algn="tl" rotWithShape="0">
              <a:prstClr val="black">
                <a:alpha val="40000"/>
              </a:prstClr>
            </a:outerShdw>
          </a:effectLst>
        </p:grpSpPr>
        <p:sp>
          <p:nvSpPr>
            <p:cNvPr id="39" name="Freeform 13"/>
            <p:cNvSpPr>
              <a:spLocks/>
            </p:cNvSpPr>
            <p:nvPr/>
          </p:nvSpPr>
          <p:spPr bwMode="auto">
            <a:xfrm rot="3812056">
              <a:off x="2528" y="8930"/>
              <a:ext cx="271" cy="80"/>
            </a:xfrm>
            <a:custGeom>
              <a:avLst/>
              <a:gdLst/>
              <a:ahLst/>
              <a:cxnLst>
                <a:cxn ang="0">
                  <a:pos x="0" y="350"/>
                </a:cxn>
                <a:cxn ang="0">
                  <a:pos x="1227" y="0"/>
                </a:cxn>
                <a:cxn ang="0">
                  <a:pos x="2592" y="325"/>
                </a:cxn>
              </a:cxnLst>
              <a:rect l="0" t="0" r="r" b="b"/>
              <a:pathLst>
                <a:path w="2592" h="350">
                  <a:moveTo>
                    <a:pt x="0" y="350"/>
                  </a:moveTo>
                  <a:lnTo>
                    <a:pt x="1227" y="0"/>
                  </a:lnTo>
                  <a:lnTo>
                    <a:pt x="2592" y="325"/>
                  </a:lnTo>
                </a:path>
              </a:pathLst>
            </a:custGeom>
            <a:grp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40" name="Freeform 14"/>
            <p:cNvSpPr>
              <a:spLocks/>
            </p:cNvSpPr>
            <p:nvPr/>
          </p:nvSpPr>
          <p:spPr bwMode="auto">
            <a:xfrm rot="3812056">
              <a:off x="2398" y="9022"/>
              <a:ext cx="171" cy="139"/>
            </a:xfrm>
            <a:custGeom>
              <a:avLst/>
              <a:gdLst/>
              <a:ahLst/>
              <a:cxnLst>
                <a:cxn ang="0">
                  <a:pos x="2166" y="0"/>
                </a:cxn>
                <a:cxn ang="0">
                  <a:pos x="476" y="25"/>
                </a:cxn>
                <a:cxn ang="0">
                  <a:pos x="0" y="300"/>
                </a:cxn>
              </a:cxnLst>
              <a:rect l="0" t="0" r="r" b="b"/>
              <a:pathLst>
                <a:path w="2166" h="300">
                  <a:moveTo>
                    <a:pt x="2166" y="0"/>
                  </a:moveTo>
                  <a:lnTo>
                    <a:pt x="476" y="25"/>
                  </a:lnTo>
                  <a:lnTo>
                    <a:pt x="0" y="300"/>
                  </a:lnTo>
                </a:path>
              </a:pathLst>
            </a:custGeom>
            <a:grp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41" name="Freeform 15"/>
            <p:cNvSpPr>
              <a:spLocks/>
            </p:cNvSpPr>
            <p:nvPr/>
          </p:nvSpPr>
          <p:spPr bwMode="auto">
            <a:xfrm rot="3812056">
              <a:off x="2877" y="8968"/>
              <a:ext cx="73" cy="243"/>
            </a:xfrm>
            <a:custGeom>
              <a:avLst/>
              <a:gdLst/>
              <a:ahLst/>
              <a:cxnLst>
                <a:cxn ang="0">
                  <a:pos x="0" y="764"/>
                </a:cxn>
                <a:cxn ang="0">
                  <a:pos x="451" y="163"/>
                </a:cxn>
                <a:cxn ang="0">
                  <a:pos x="864" y="0"/>
                </a:cxn>
              </a:cxnLst>
              <a:rect l="0" t="0" r="r" b="b"/>
              <a:pathLst>
                <a:path w="864" h="764">
                  <a:moveTo>
                    <a:pt x="0" y="764"/>
                  </a:moveTo>
                  <a:lnTo>
                    <a:pt x="451" y="163"/>
                  </a:lnTo>
                  <a:lnTo>
                    <a:pt x="864"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42" name="Freeform 16"/>
            <p:cNvSpPr>
              <a:spLocks/>
            </p:cNvSpPr>
            <p:nvPr/>
          </p:nvSpPr>
          <p:spPr bwMode="auto">
            <a:xfrm rot="3812056">
              <a:off x="2917" y="9034"/>
              <a:ext cx="147" cy="295"/>
            </a:xfrm>
            <a:custGeom>
              <a:avLst/>
              <a:gdLst/>
              <a:ahLst/>
              <a:cxnLst>
                <a:cxn ang="0">
                  <a:pos x="0" y="926"/>
                </a:cxn>
                <a:cxn ang="0">
                  <a:pos x="514" y="313"/>
                </a:cxn>
                <a:cxn ang="0">
                  <a:pos x="1741" y="0"/>
                </a:cxn>
              </a:cxnLst>
              <a:rect l="0" t="0" r="r" b="b"/>
              <a:pathLst>
                <a:path w="1741" h="926">
                  <a:moveTo>
                    <a:pt x="0" y="926"/>
                  </a:moveTo>
                  <a:lnTo>
                    <a:pt x="514" y="313"/>
                  </a:lnTo>
                  <a:lnTo>
                    <a:pt x="1741"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43" name="Freeform 17"/>
            <p:cNvSpPr>
              <a:spLocks/>
            </p:cNvSpPr>
            <p:nvPr/>
          </p:nvSpPr>
          <p:spPr bwMode="auto">
            <a:xfrm rot="3812056">
              <a:off x="2918" y="9203"/>
              <a:ext cx="161" cy="187"/>
            </a:xfrm>
            <a:custGeom>
              <a:avLst/>
              <a:gdLst/>
              <a:ahLst/>
              <a:cxnLst>
                <a:cxn ang="0">
                  <a:pos x="0" y="588"/>
                </a:cxn>
                <a:cxn ang="0">
                  <a:pos x="475" y="163"/>
                </a:cxn>
                <a:cxn ang="0">
                  <a:pos x="1914" y="0"/>
                </a:cxn>
              </a:cxnLst>
              <a:rect l="0" t="0" r="r" b="b"/>
              <a:pathLst>
                <a:path w="1914" h="588">
                  <a:moveTo>
                    <a:pt x="0" y="588"/>
                  </a:moveTo>
                  <a:lnTo>
                    <a:pt x="475" y="163"/>
                  </a:lnTo>
                  <a:lnTo>
                    <a:pt x="1914"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44" name="Oval 18"/>
            <p:cNvSpPr>
              <a:spLocks noChangeArrowheads="1"/>
            </p:cNvSpPr>
            <p:nvPr/>
          </p:nvSpPr>
          <p:spPr bwMode="auto">
            <a:xfrm rot="3306822">
              <a:off x="2590" y="9008"/>
              <a:ext cx="179" cy="282"/>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45" name="Oval 19"/>
            <p:cNvSpPr>
              <a:spLocks noChangeArrowheads="1"/>
            </p:cNvSpPr>
            <p:nvPr/>
          </p:nvSpPr>
          <p:spPr bwMode="auto">
            <a:xfrm rot="3812056">
              <a:off x="2668" y="9155"/>
              <a:ext cx="228" cy="246"/>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46" name="Freeform 20"/>
            <p:cNvSpPr>
              <a:spLocks/>
            </p:cNvSpPr>
            <p:nvPr/>
          </p:nvSpPr>
          <p:spPr bwMode="auto">
            <a:xfrm rot="3812056">
              <a:off x="2499" y="9179"/>
              <a:ext cx="94" cy="366"/>
            </a:xfrm>
            <a:custGeom>
              <a:avLst/>
              <a:gdLst/>
              <a:ahLst/>
              <a:cxnLst>
                <a:cxn ang="0">
                  <a:pos x="173" y="0"/>
                </a:cxn>
                <a:cxn ang="0">
                  <a:pos x="0" y="298"/>
                </a:cxn>
                <a:cxn ang="0">
                  <a:pos x="1114" y="1150"/>
                </a:cxn>
              </a:cxnLst>
              <a:rect l="0" t="0" r="r" b="b"/>
              <a:pathLst>
                <a:path w="1114" h="1150">
                  <a:moveTo>
                    <a:pt x="173" y="0"/>
                  </a:moveTo>
                  <a:lnTo>
                    <a:pt x="0" y="298"/>
                  </a:lnTo>
                  <a:lnTo>
                    <a:pt x="1114" y="115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47" name="Freeform 21"/>
            <p:cNvSpPr>
              <a:spLocks/>
            </p:cNvSpPr>
            <p:nvPr/>
          </p:nvSpPr>
          <p:spPr bwMode="auto">
            <a:xfrm rot="3812056">
              <a:off x="2558" y="9249"/>
              <a:ext cx="85" cy="366"/>
            </a:xfrm>
            <a:custGeom>
              <a:avLst/>
              <a:gdLst/>
              <a:ahLst/>
              <a:cxnLst>
                <a:cxn ang="0">
                  <a:pos x="151" y="0"/>
                </a:cxn>
                <a:cxn ang="0">
                  <a:pos x="0" y="211"/>
                </a:cxn>
                <a:cxn ang="0">
                  <a:pos x="1003" y="1150"/>
                </a:cxn>
              </a:cxnLst>
              <a:rect l="0" t="0" r="r" b="b"/>
              <a:pathLst>
                <a:path w="1003" h="1150">
                  <a:moveTo>
                    <a:pt x="151" y="0"/>
                  </a:moveTo>
                  <a:lnTo>
                    <a:pt x="0" y="211"/>
                  </a:lnTo>
                  <a:lnTo>
                    <a:pt x="1003" y="115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48" name="Freeform 22"/>
            <p:cNvSpPr>
              <a:spLocks/>
            </p:cNvSpPr>
            <p:nvPr/>
          </p:nvSpPr>
          <p:spPr bwMode="auto">
            <a:xfrm rot="3812056" flipV="1">
              <a:off x="2455" y="9142"/>
              <a:ext cx="75" cy="276"/>
            </a:xfrm>
            <a:custGeom>
              <a:avLst/>
              <a:gdLst/>
              <a:ahLst/>
              <a:cxnLst>
                <a:cxn ang="0">
                  <a:pos x="251" y="0"/>
                </a:cxn>
                <a:cxn ang="0">
                  <a:pos x="0" y="373"/>
                </a:cxn>
                <a:cxn ang="0">
                  <a:pos x="63" y="1525"/>
                </a:cxn>
              </a:cxnLst>
              <a:rect l="0" t="0" r="r" b="b"/>
              <a:pathLst>
                <a:path w="251" h="1525">
                  <a:moveTo>
                    <a:pt x="251" y="0"/>
                  </a:moveTo>
                  <a:lnTo>
                    <a:pt x="0" y="373"/>
                  </a:lnTo>
                  <a:lnTo>
                    <a:pt x="63" y="1525"/>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grpSp>
      <p:grpSp>
        <p:nvGrpSpPr>
          <p:cNvPr id="49" name="Group 12"/>
          <p:cNvGrpSpPr>
            <a:grpSpLocks/>
          </p:cNvGrpSpPr>
          <p:nvPr/>
        </p:nvGrpSpPr>
        <p:grpSpPr bwMode="auto">
          <a:xfrm>
            <a:off x="7891536" y="116632"/>
            <a:ext cx="496888" cy="406400"/>
            <a:chOff x="2355" y="8834"/>
            <a:chExt cx="783" cy="640"/>
          </a:xfrm>
          <a:solidFill>
            <a:srgbClr val="FF0000"/>
          </a:solidFill>
          <a:effectLst>
            <a:outerShdw blurRad="50800" dist="38100" dir="2700000" algn="tl" rotWithShape="0">
              <a:prstClr val="black">
                <a:alpha val="40000"/>
              </a:prstClr>
            </a:outerShdw>
          </a:effectLst>
        </p:grpSpPr>
        <p:sp>
          <p:nvSpPr>
            <p:cNvPr id="50" name="Freeform 13"/>
            <p:cNvSpPr>
              <a:spLocks/>
            </p:cNvSpPr>
            <p:nvPr/>
          </p:nvSpPr>
          <p:spPr bwMode="auto">
            <a:xfrm rot="3812056">
              <a:off x="2528" y="8930"/>
              <a:ext cx="271" cy="80"/>
            </a:xfrm>
            <a:custGeom>
              <a:avLst/>
              <a:gdLst/>
              <a:ahLst/>
              <a:cxnLst>
                <a:cxn ang="0">
                  <a:pos x="0" y="350"/>
                </a:cxn>
                <a:cxn ang="0">
                  <a:pos x="1227" y="0"/>
                </a:cxn>
                <a:cxn ang="0">
                  <a:pos x="2592" y="325"/>
                </a:cxn>
              </a:cxnLst>
              <a:rect l="0" t="0" r="r" b="b"/>
              <a:pathLst>
                <a:path w="2592" h="350">
                  <a:moveTo>
                    <a:pt x="0" y="350"/>
                  </a:moveTo>
                  <a:lnTo>
                    <a:pt x="1227" y="0"/>
                  </a:lnTo>
                  <a:lnTo>
                    <a:pt x="2592" y="325"/>
                  </a:lnTo>
                </a:path>
              </a:pathLst>
            </a:custGeom>
            <a:grp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51" name="Freeform 14"/>
            <p:cNvSpPr>
              <a:spLocks/>
            </p:cNvSpPr>
            <p:nvPr/>
          </p:nvSpPr>
          <p:spPr bwMode="auto">
            <a:xfrm rot="3812056">
              <a:off x="2398" y="9022"/>
              <a:ext cx="171" cy="139"/>
            </a:xfrm>
            <a:custGeom>
              <a:avLst/>
              <a:gdLst/>
              <a:ahLst/>
              <a:cxnLst>
                <a:cxn ang="0">
                  <a:pos x="2166" y="0"/>
                </a:cxn>
                <a:cxn ang="0">
                  <a:pos x="476" y="25"/>
                </a:cxn>
                <a:cxn ang="0">
                  <a:pos x="0" y="300"/>
                </a:cxn>
              </a:cxnLst>
              <a:rect l="0" t="0" r="r" b="b"/>
              <a:pathLst>
                <a:path w="2166" h="300">
                  <a:moveTo>
                    <a:pt x="2166" y="0"/>
                  </a:moveTo>
                  <a:lnTo>
                    <a:pt x="476" y="25"/>
                  </a:lnTo>
                  <a:lnTo>
                    <a:pt x="0" y="300"/>
                  </a:lnTo>
                </a:path>
              </a:pathLst>
            </a:custGeom>
            <a:grp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52" name="Freeform 15"/>
            <p:cNvSpPr>
              <a:spLocks/>
            </p:cNvSpPr>
            <p:nvPr/>
          </p:nvSpPr>
          <p:spPr bwMode="auto">
            <a:xfrm rot="3812056">
              <a:off x="2877" y="8968"/>
              <a:ext cx="73" cy="243"/>
            </a:xfrm>
            <a:custGeom>
              <a:avLst/>
              <a:gdLst/>
              <a:ahLst/>
              <a:cxnLst>
                <a:cxn ang="0">
                  <a:pos x="0" y="764"/>
                </a:cxn>
                <a:cxn ang="0">
                  <a:pos x="451" y="163"/>
                </a:cxn>
                <a:cxn ang="0">
                  <a:pos x="864" y="0"/>
                </a:cxn>
              </a:cxnLst>
              <a:rect l="0" t="0" r="r" b="b"/>
              <a:pathLst>
                <a:path w="864" h="764">
                  <a:moveTo>
                    <a:pt x="0" y="764"/>
                  </a:moveTo>
                  <a:lnTo>
                    <a:pt x="451" y="163"/>
                  </a:lnTo>
                  <a:lnTo>
                    <a:pt x="864"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53" name="Freeform 16"/>
            <p:cNvSpPr>
              <a:spLocks/>
            </p:cNvSpPr>
            <p:nvPr/>
          </p:nvSpPr>
          <p:spPr bwMode="auto">
            <a:xfrm rot="3812056">
              <a:off x="2917" y="9034"/>
              <a:ext cx="147" cy="295"/>
            </a:xfrm>
            <a:custGeom>
              <a:avLst/>
              <a:gdLst/>
              <a:ahLst/>
              <a:cxnLst>
                <a:cxn ang="0">
                  <a:pos x="0" y="926"/>
                </a:cxn>
                <a:cxn ang="0">
                  <a:pos x="514" y="313"/>
                </a:cxn>
                <a:cxn ang="0">
                  <a:pos x="1741" y="0"/>
                </a:cxn>
              </a:cxnLst>
              <a:rect l="0" t="0" r="r" b="b"/>
              <a:pathLst>
                <a:path w="1741" h="926">
                  <a:moveTo>
                    <a:pt x="0" y="926"/>
                  </a:moveTo>
                  <a:lnTo>
                    <a:pt x="514" y="313"/>
                  </a:lnTo>
                  <a:lnTo>
                    <a:pt x="1741"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54" name="Freeform 17"/>
            <p:cNvSpPr>
              <a:spLocks/>
            </p:cNvSpPr>
            <p:nvPr/>
          </p:nvSpPr>
          <p:spPr bwMode="auto">
            <a:xfrm rot="3812056">
              <a:off x="2918" y="9203"/>
              <a:ext cx="161" cy="187"/>
            </a:xfrm>
            <a:custGeom>
              <a:avLst/>
              <a:gdLst/>
              <a:ahLst/>
              <a:cxnLst>
                <a:cxn ang="0">
                  <a:pos x="0" y="588"/>
                </a:cxn>
                <a:cxn ang="0">
                  <a:pos x="475" y="163"/>
                </a:cxn>
                <a:cxn ang="0">
                  <a:pos x="1914" y="0"/>
                </a:cxn>
              </a:cxnLst>
              <a:rect l="0" t="0" r="r" b="b"/>
              <a:pathLst>
                <a:path w="1914" h="588">
                  <a:moveTo>
                    <a:pt x="0" y="588"/>
                  </a:moveTo>
                  <a:lnTo>
                    <a:pt x="475" y="163"/>
                  </a:lnTo>
                  <a:lnTo>
                    <a:pt x="1914"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55" name="Oval 18"/>
            <p:cNvSpPr>
              <a:spLocks noChangeArrowheads="1"/>
            </p:cNvSpPr>
            <p:nvPr/>
          </p:nvSpPr>
          <p:spPr bwMode="auto">
            <a:xfrm rot="3306822">
              <a:off x="2590" y="9008"/>
              <a:ext cx="179" cy="282"/>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56" name="Oval 19"/>
            <p:cNvSpPr>
              <a:spLocks noChangeArrowheads="1"/>
            </p:cNvSpPr>
            <p:nvPr/>
          </p:nvSpPr>
          <p:spPr bwMode="auto">
            <a:xfrm rot="3812056">
              <a:off x="2668" y="9155"/>
              <a:ext cx="228" cy="246"/>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57" name="Freeform 20"/>
            <p:cNvSpPr>
              <a:spLocks/>
            </p:cNvSpPr>
            <p:nvPr/>
          </p:nvSpPr>
          <p:spPr bwMode="auto">
            <a:xfrm rot="3812056">
              <a:off x="2499" y="9179"/>
              <a:ext cx="94" cy="366"/>
            </a:xfrm>
            <a:custGeom>
              <a:avLst/>
              <a:gdLst/>
              <a:ahLst/>
              <a:cxnLst>
                <a:cxn ang="0">
                  <a:pos x="173" y="0"/>
                </a:cxn>
                <a:cxn ang="0">
                  <a:pos x="0" y="298"/>
                </a:cxn>
                <a:cxn ang="0">
                  <a:pos x="1114" y="1150"/>
                </a:cxn>
              </a:cxnLst>
              <a:rect l="0" t="0" r="r" b="b"/>
              <a:pathLst>
                <a:path w="1114" h="1150">
                  <a:moveTo>
                    <a:pt x="173" y="0"/>
                  </a:moveTo>
                  <a:lnTo>
                    <a:pt x="0" y="298"/>
                  </a:lnTo>
                  <a:lnTo>
                    <a:pt x="1114" y="115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58" name="Freeform 21"/>
            <p:cNvSpPr>
              <a:spLocks/>
            </p:cNvSpPr>
            <p:nvPr/>
          </p:nvSpPr>
          <p:spPr bwMode="auto">
            <a:xfrm rot="3812056">
              <a:off x="2558" y="9249"/>
              <a:ext cx="85" cy="366"/>
            </a:xfrm>
            <a:custGeom>
              <a:avLst/>
              <a:gdLst/>
              <a:ahLst/>
              <a:cxnLst>
                <a:cxn ang="0">
                  <a:pos x="151" y="0"/>
                </a:cxn>
                <a:cxn ang="0">
                  <a:pos x="0" y="211"/>
                </a:cxn>
                <a:cxn ang="0">
                  <a:pos x="1003" y="1150"/>
                </a:cxn>
              </a:cxnLst>
              <a:rect l="0" t="0" r="r" b="b"/>
              <a:pathLst>
                <a:path w="1003" h="1150">
                  <a:moveTo>
                    <a:pt x="151" y="0"/>
                  </a:moveTo>
                  <a:lnTo>
                    <a:pt x="0" y="211"/>
                  </a:lnTo>
                  <a:lnTo>
                    <a:pt x="1003" y="115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59" name="Freeform 22"/>
            <p:cNvSpPr>
              <a:spLocks/>
            </p:cNvSpPr>
            <p:nvPr/>
          </p:nvSpPr>
          <p:spPr bwMode="auto">
            <a:xfrm rot="3812056" flipV="1">
              <a:off x="2455" y="9142"/>
              <a:ext cx="75" cy="276"/>
            </a:xfrm>
            <a:custGeom>
              <a:avLst/>
              <a:gdLst/>
              <a:ahLst/>
              <a:cxnLst>
                <a:cxn ang="0">
                  <a:pos x="251" y="0"/>
                </a:cxn>
                <a:cxn ang="0">
                  <a:pos x="0" y="373"/>
                </a:cxn>
                <a:cxn ang="0">
                  <a:pos x="63" y="1525"/>
                </a:cxn>
              </a:cxnLst>
              <a:rect l="0" t="0" r="r" b="b"/>
              <a:pathLst>
                <a:path w="251" h="1525">
                  <a:moveTo>
                    <a:pt x="251" y="0"/>
                  </a:moveTo>
                  <a:lnTo>
                    <a:pt x="0" y="373"/>
                  </a:lnTo>
                  <a:lnTo>
                    <a:pt x="63" y="1525"/>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grpSp>
      <p:grpSp>
        <p:nvGrpSpPr>
          <p:cNvPr id="60" name="Group 12"/>
          <p:cNvGrpSpPr>
            <a:grpSpLocks/>
          </p:cNvGrpSpPr>
          <p:nvPr/>
        </p:nvGrpSpPr>
        <p:grpSpPr bwMode="auto">
          <a:xfrm rot="800540">
            <a:off x="5116243" y="1104585"/>
            <a:ext cx="496888" cy="406400"/>
            <a:chOff x="2355" y="8834"/>
            <a:chExt cx="783" cy="640"/>
          </a:xfrm>
          <a:solidFill>
            <a:srgbClr val="FF0000"/>
          </a:solidFill>
          <a:effectLst>
            <a:outerShdw blurRad="50800" dist="38100" dir="2700000" algn="tl" rotWithShape="0">
              <a:prstClr val="black">
                <a:alpha val="40000"/>
              </a:prstClr>
            </a:outerShdw>
          </a:effectLst>
        </p:grpSpPr>
        <p:sp>
          <p:nvSpPr>
            <p:cNvPr id="61" name="Freeform 13"/>
            <p:cNvSpPr>
              <a:spLocks/>
            </p:cNvSpPr>
            <p:nvPr/>
          </p:nvSpPr>
          <p:spPr bwMode="auto">
            <a:xfrm rot="3812056">
              <a:off x="2528" y="8930"/>
              <a:ext cx="271" cy="80"/>
            </a:xfrm>
            <a:custGeom>
              <a:avLst/>
              <a:gdLst/>
              <a:ahLst/>
              <a:cxnLst>
                <a:cxn ang="0">
                  <a:pos x="0" y="350"/>
                </a:cxn>
                <a:cxn ang="0">
                  <a:pos x="1227" y="0"/>
                </a:cxn>
                <a:cxn ang="0">
                  <a:pos x="2592" y="325"/>
                </a:cxn>
              </a:cxnLst>
              <a:rect l="0" t="0" r="r" b="b"/>
              <a:pathLst>
                <a:path w="2592" h="350">
                  <a:moveTo>
                    <a:pt x="0" y="350"/>
                  </a:moveTo>
                  <a:lnTo>
                    <a:pt x="1227" y="0"/>
                  </a:lnTo>
                  <a:lnTo>
                    <a:pt x="2592" y="325"/>
                  </a:lnTo>
                </a:path>
              </a:pathLst>
            </a:custGeom>
            <a:grp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62" name="Freeform 14"/>
            <p:cNvSpPr>
              <a:spLocks/>
            </p:cNvSpPr>
            <p:nvPr/>
          </p:nvSpPr>
          <p:spPr bwMode="auto">
            <a:xfrm rot="3812056">
              <a:off x="2398" y="9022"/>
              <a:ext cx="171" cy="139"/>
            </a:xfrm>
            <a:custGeom>
              <a:avLst/>
              <a:gdLst/>
              <a:ahLst/>
              <a:cxnLst>
                <a:cxn ang="0">
                  <a:pos x="2166" y="0"/>
                </a:cxn>
                <a:cxn ang="0">
                  <a:pos x="476" y="25"/>
                </a:cxn>
                <a:cxn ang="0">
                  <a:pos x="0" y="300"/>
                </a:cxn>
              </a:cxnLst>
              <a:rect l="0" t="0" r="r" b="b"/>
              <a:pathLst>
                <a:path w="2166" h="300">
                  <a:moveTo>
                    <a:pt x="2166" y="0"/>
                  </a:moveTo>
                  <a:lnTo>
                    <a:pt x="476" y="25"/>
                  </a:lnTo>
                  <a:lnTo>
                    <a:pt x="0" y="300"/>
                  </a:lnTo>
                </a:path>
              </a:pathLst>
            </a:custGeom>
            <a:grp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63" name="Freeform 15"/>
            <p:cNvSpPr>
              <a:spLocks/>
            </p:cNvSpPr>
            <p:nvPr/>
          </p:nvSpPr>
          <p:spPr bwMode="auto">
            <a:xfrm rot="3812056">
              <a:off x="2877" y="8968"/>
              <a:ext cx="73" cy="243"/>
            </a:xfrm>
            <a:custGeom>
              <a:avLst/>
              <a:gdLst/>
              <a:ahLst/>
              <a:cxnLst>
                <a:cxn ang="0">
                  <a:pos x="0" y="764"/>
                </a:cxn>
                <a:cxn ang="0">
                  <a:pos x="451" y="163"/>
                </a:cxn>
                <a:cxn ang="0">
                  <a:pos x="864" y="0"/>
                </a:cxn>
              </a:cxnLst>
              <a:rect l="0" t="0" r="r" b="b"/>
              <a:pathLst>
                <a:path w="864" h="764">
                  <a:moveTo>
                    <a:pt x="0" y="764"/>
                  </a:moveTo>
                  <a:lnTo>
                    <a:pt x="451" y="163"/>
                  </a:lnTo>
                  <a:lnTo>
                    <a:pt x="864"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64" name="Freeform 16"/>
            <p:cNvSpPr>
              <a:spLocks/>
            </p:cNvSpPr>
            <p:nvPr/>
          </p:nvSpPr>
          <p:spPr bwMode="auto">
            <a:xfrm rot="3812056">
              <a:off x="2917" y="9034"/>
              <a:ext cx="147" cy="295"/>
            </a:xfrm>
            <a:custGeom>
              <a:avLst/>
              <a:gdLst/>
              <a:ahLst/>
              <a:cxnLst>
                <a:cxn ang="0">
                  <a:pos x="0" y="926"/>
                </a:cxn>
                <a:cxn ang="0">
                  <a:pos x="514" y="313"/>
                </a:cxn>
                <a:cxn ang="0">
                  <a:pos x="1741" y="0"/>
                </a:cxn>
              </a:cxnLst>
              <a:rect l="0" t="0" r="r" b="b"/>
              <a:pathLst>
                <a:path w="1741" h="926">
                  <a:moveTo>
                    <a:pt x="0" y="926"/>
                  </a:moveTo>
                  <a:lnTo>
                    <a:pt x="514" y="313"/>
                  </a:lnTo>
                  <a:lnTo>
                    <a:pt x="1741"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65" name="Freeform 17"/>
            <p:cNvSpPr>
              <a:spLocks/>
            </p:cNvSpPr>
            <p:nvPr/>
          </p:nvSpPr>
          <p:spPr bwMode="auto">
            <a:xfrm rot="3812056">
              <a:off x="2918" y="9203"/>
              <a:ext cx="161" cy="187"/>
            </a:xfrm>
            <a:custGeom>
              <a:avLst/>
              <a:gdLst/>
              <a:ahLst/>
              <a:cxnLst>
                <a:cxn ang="0">
                  <a:pos x="0" y="588"/>
                </a:cxn>
                <a:cxn ang="0">
                  <a:pos x="475" y="163"/>
                </a:cxn>
                <a:cxn ang="0">
                  <a:pos x="1914" y="0"/>
                </a:cxn>
              </a:cxnLst>
              <a:rect l="0" t="0" r="r" b="b"/>
              <a:pathLst>
                <a:path w="1914" h="588">
                  <a:moveTo>
                    <a:pt x="0" y="588"/>
                  </a:moveTo>
                  <a:lnTo>
                    <a:pt x="475" y="163"/>
                  </a:lnTo>
                  <a:lnTo>
                    <a:pt x="1914" y="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66" name="Oval 18"/>
            <p:cNvSpPr>
              <a:spLocks noChangeArrowheads="1"/>
            </p:cNvSpPr>
            <p:nvPr/>
          </p:nvSpPr>
          <p:spPr bwMode="auto">
            <a:xfrm rot="3306822">
              <a:off x="2590" y="9008"/>
              <a:ext cx="179" cy="282"/>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67" name="Oval 19"/>
            <p:cNvSpPr>
              <a:spLocks noChangeArrowheads="1"/>
            </p:cNvSpPr>
            <p:nvPr/>
          </p:nvSpPr>
          <p:spPr bwMode="auto">
            <a:xfrm rot="3812056">
              <a:off x="2668" y="9155"/>
              <a:ext cx="228" cy="246"/>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68" name="Freeform 20"/>
            <p:cNvSpPr>
              <a:spLocks/>
            </p:cNvSpPr>
            <p:nvPr/>
          </p:nvSpPr>
          <p:spPr bwMode="auto">
            <a:xfrm rot="3812056">
              <a:off x="2499" y="9179"/>
              <a:ext cx="94" cy="366"/>
            </a:xfrm>
            <a:custGeom>
              <a:avLst/>
              <a:gdLst/>
              <a:ahLst/>
              <a:cxnLst>
                <a:cxn ang="0">
                  <a:pos x="173" y="0"/>
                </a:cxn>
                <a:cxn ang="0">
                  <a:pos x="0" y="298"/>
                </a:cxn>
                <a:cxn ang="0">
                  <a:pos x="1114" y="1150"/>
                </a:cxn>
              </a:cxnLst>
              <a:rect l="0" t="0" r="r" b="b"/>
              <a:pathLst>
                <a:path w="1114" h="1150">
                  <a:moveTo>
                    <a:pt x="173" y="0"/>
                  </a:moveTo>
                  <a:lnTo>
                    <a:pt x="0" y="298"/>
                  </a:lnTo>
                  <a:lnTo>
                    <a:pt x="1114" y="115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69" name="Freeform 21"/>
            <p:cNvSpPr>
              <a:spLocks/>
            </p:cNvSpPr>
            <p:nvPr/>
          </p:nvSpPr>
          <p:spPr bwMode="auto">
            <a:xfrm rot="3812056">
              <a:off x="2558" y="9249"/>
              <a:ext cx="85" cy="366"/>
            </a:xfrm>
            <a:custGeom>
              <a:avLst/>
              <a:gdLst/>
              <a:ahLst/>
              <a:cxnLst>
                <a:cxn ang="0">
                  <a:pos x="151" y="0"/>
                </a:cxn>
                <a:cxn ang="0">
                  <a:pos x="0" y="211"/>
                </a:cxn>
                <a:cxn ang="0">
                  <a:pos x="1003" y="1150"/>
                </a:cxn>
              </a:cxnLst>
              <a:rect l="0" t="0" r="r" b="b"/>
              <a:pathLst>
                <a:path w="1003" h="1150">
                  <a:moveTo>
                    <a:pt x="151" y="0"/>
                  </a:moveTo>
                  <a:lnTo>
                    <a:pt x="0" y="211"/>
                  </a:lnTo>
                  <a:lnTo>
                    <a:pt x="1003" y="1150"/>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70" name="Freeform 22"/>
            <p:cNvSpPr>
              <a:spLocks/>
            </p:cNvSpPr>
            <p:nvPr/>
          </p:nvSpPr>
          <p:spPr bwMode="auto">
            <a:xfrm rot="3812056" flipV="1">
              <a:off x="2455" y="9142"/>
              <a:ext cx="75" cy="276"/>
            </a:xfrm>
            <a:custGeom>
              <a:avLst/>
              <a:gdLst/>
              <a:ahLst/>
              <a:cxnLst>
                <a:cxn ang="0">
                  <a:pos x="251" y="0"/>
                </a:cxn>
                <a:cxn ang="0">
                  <a:pos x="0" y="373"/>
                </a:cxn>
                <a:cxn ang="0">
                  <a:pos x="63" y="1525"/>
                </a:cxn>
              </a:cxnLst>
              <a:rect l="0" t="0" r="r" b="b"/>
              <a:pathLst>
                <a:path w="251" h="1525">
                  <a:moveTo>
                    <a:pt x="251" y="0"/>
                  </a:moveTo>
                  <a:lnTo>
                    <a:pt x="0" y="373"/>
                  </a:lnTo>
                  <a:lnTo>
                    <a:pt x="63" y="1525"/>
                  </a:lnTo>
                </a:path>
              </a:pathLst>
            </a:custGeom>
            <a:gr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t-BR"/>
            </a:p>
          </p:txBody>
        </p:sp>
      </p:gr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
          <p:cNvSpPr txBox="1">
            <a:spLocks/>
          </p:cNvSpPr>
          <p:nvPr/>
        </p:nvSpPr>
        <p:spPr>
          <a:xfrm>
            <a:off x="827584" y="5661248"/>
            <a:ext cx="8060432" cy="792088"/>
          </a:xfrm>
          <a:prstGeom prst="rect">
            <a:avLst/>
          </a:prstGeom>
        </p:spPr>
        <p:txBody>
          <a:bodyPr vert="horz" lIns="91440" tIns="45720" rIns="91440" bIns="45720" rtlCol="0"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pt-BR" sz="3200" b="1" i="0" u="none" strike="noStrike" kern="1200" cap="none" spc="0" normalizeH="0" baseline="0" noProof="0" dirty="0" smtClean="0">
                <a:ln>
                  <a:noFill/>
                </a:ln>
                <a:solidFill>
                  <a:schemeClr val="bg1">
                    <a:lumMod val="50000"/>
                  </a:schemeClr>
                </a:solidFill>
                <a:effectLst/>
                <a:uLnTx/>
                <a:uFillTx/>
                <a:latin typeface="+mj-lt"/>
                <a:ea typeface="+mj-ea"/>
                <a:cs typeface="+mj-cs"/>
              </a:rPr>
              <a:t>Estruturas de Dados com Jogos</a:t>
            </a:r>
          </a:p>
        </p:txBody>
      </p:sp>
      <p:sp>
        <p:nvSpPr>
          <p:cNvPr id="12" name="Título 1"/>
          <p:cNvSpPr txBox="1">
            <a:spLocks/>
          </p:cNvSpPr>
          <p:nvPr/>
        </p:nvSpPr>
        <p:spPr>
          <a:xfrm>
            <a:off x="1155576" y="6237312"/>
            <a:ext cx="7736904" cy="648072"/>
          </a:xfrm>
          <a:prstGeom prst="rect">
            <a:avLst/>
          </a:prstGeom>
        </p:spPr>
        <p:txBody>
          <a:bodyPr vert="horz" lIns="91440" tIns="45720" rIns="91440" bIns="45720" rtlCol="0"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pt-BR" sz="2000" i="0" u="none" strike="noStrike" kern="1200" cap="none" spc="0" normalizeH="0" baseline="0" noProof="0" dirty="0" smtClean="0">
                <a:ln>
                  <a:noFill/>
                </a:ln>
                <a:solidFill>
                  <a:schemeClr val="bg1">
                    <a:lumMod val="50000"/>
                  </a:schemeClr>
                </a:solidFill>
                <a:effectLst/>
                <a:uLnTx/>
                <a:uFillTx/>
                <a:latin typeface="+mj-lt"/>
                <a:ea typeface="+mj-ea"/>
                <a:cs typeface="+mj-cs"/>
              </a:rPr>
              <a:t>Aprender a programar pode ser divertido!</a:t>
            </a:r>
          </a:p>
        </p:txBody>
      </p:sp>
      <p:sp>
        <p:nvSpPr>
          <p:cNvPr id="13" name="Rectangle 1"/>
          <p:cNvSpPr>
            <a:spLocks noChangeArrowheads="1"/>
          </p:cNvSpPr>
          <p:nvPr/>
        </p:nvSpPr>
        <p:spPr bwMode="auto">
          <a:xfrm>
            <a:off x="1043608" y="4038163"/>
            <a:ext cx="7272808" cy="830997"/>
          </a:xfrm>
          <a:prstGeom prst="rect">
            <a:avLst/>
          </a:prstGeom>
          <a:solidFill>
            <a:srgbClr val="D9D9D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pt-BR" sz="2400" dirty="0" smtClean="0"/>
              <a:t>Faça um jogo com a sua cara! Distribua para os seus amigos!</a:t>
            </a:r>
            <a:endParaRPr lang="pt-BR" sz="2400" dirty="0"/>
          </a:p>
        </p:txBody>
      </p:sp>
      <p:sp>
        <p:nvSpPr>
          <p:cNvPr id="15" name="Título 14"/>
          <p:cNvSpPr>
            <a:spLocks noGrp="1"/>
          </p:cNvSpPr>
          <p:nvPr>
            <p:ph type="title"/>
          </p:nvPr>
        </p:nvSpPr>
        <p:spPr>
          <a:xfrm>
            <a:off x="457200" y="836712"/>
            <a:ext cx="3682752" cy="2952328"/>
          </a:xfrm>
        </p:spPr>
        <p:txBody>
          <a:bodyPr>
            <a:normAutofit/>
          </a:bodyPr>
          <a:lstStyle/>
          <a:p>
            <a:pPr lvl="0" algn="r">
              <a:defRPr/>
            </a:pPr>
            <a:r>
              <a:rPr lang="pt-BR" sz="4000" b="1" dirty="0" smtClean="0"/>
              <a:t>Comece a Desenvolver Seu Jogo</a:t>
            </a:r>
            <a:r>
              <a:rPr lang="pt-BR" sz="4000" b="1" i="1" dirty="0" smtClean="0"/>
              <a:t> </a:t>
            </a:r>
            <a:r>
              <a:rPr lang="pt-BR" sz="4000" b="1" dirty="0" smtClean="0"/>
              <a:t>Agora!</a:t>
            </a:r>
            <a:endParaRPr lang="pt-BR" sz="4000" dirty="0"/>
          </a:p>
        </p:txBody>
      </p:sp>
      <p:pic>
        <p:nvPicPr>
          <p:cNvPr id="16" name="Picture 2"/>
          <p:cNvPicPr>
            <a:picLocks noChangeAspect="1" noChangeArrowheads="1"/>
          </p:cNvPicPr>
          <p:nvPr/>
        </p:nvPicPr>
        <p:blipFill>
          <a:blip r:embed="rId2" cstate="print"/>
          <a:srcRect/>
          <a:stretch>
            <a:fillRect/>
          </a:stretch>
        </p:blipFill>
        <p:spPr bwMode="auto">
          <a:xfrm>
            <a:off x="4499992" y="854076"/>
            <a:ext cx="3928743" cy="293496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188640"/>
            <a:ext cx="6336704" cy="1584176"/>
          </a:xfrm>
        </p:spPr>
        <p:txBody>
          <a:bodyPr>
            <a:normAutofit/>
          </a:bodyPr>
          <a:lstStyle/>
          <a:p>
            <a:r>
              <a:rPr lang="pt-BR" b="1" dirty="0" smtClean="0">
                <a:solidFill>
                  <a:srgbClr val="C00000"/>
                </a:solidFill>
              </a:rPr>
              <a:t>O Que É uma Lista Cadastral?</a:t>
            </a:r>
            <a:endParaRPr lang="pt-BR" dirty="0">
              <a:solidFill>
                <a:srgbClr val="C00000"/>
              </a:solidFill>
            </a:endParaRPr>
          </a:p>
        </p:txBody>
      </p:sp>
      <p:sp>
        <p:nvSpPr>
          <p:cNvPr id="4" name="Espaço Reservado para Conteúdo 3"/>
          <p:cNvSpPr>
            <a:spLocks noGrp="1"/>
          </p:cNvSpPr>
          <p:nvPr>
            <p:ph idx="1"/>
          </p:nvPr>
        </p:nvSpPr>
        <p:spPr>
          <a:xfrm>
            <a:off x="683568" y="2132856"/>
            <a:ext cx="8075240" cy="4608512"/>
          </a:xfrm>
          <a:solidFill>
            <a:schemeClr val="bg1">
              <a:lumMod val="95000"/>
            </a:schemeClr>
          </a:solidFill>
          <a:ln>
            <a:solidFill>
              <a:schemeClr val="bg1">
                <a:lumMod val="50000"/>
              </a:schemeClr>
            </a:solidFill>
          </a:ln>
        </p:spPr>
        <p:txBody>
          <a:bodyPr>
            <a:normAutofit lnSpcReduction="10000"/>
          </a:bodyPr>
          <a:lstStyle/>
          <a:p>
            <a:pPr>
              <a:buNone/>
            </a:pPr>
            <a:r>
              <a:rPr lang="pt-BR" sz="2400" b="1" dirty="0" smtClean="0"/>
              <a:t>Definição: Lista Cadastral</a:t>
            </a:r>
            <a:endParaRPr lang="pt-BR" sz="2400" dirty="0" smtClean="0"/>
          </a:p>
          <a:p>
            <a:pPr marL="0" indent="0">
              <a:buNone/>
            </a:pPr>
            <a:r>
              <a:rPr lang="pt-BR" sz="2400" dirty="0" smtClean="0"/>
              <a:t>Em uma estrutura de armazenamento denominada Lista Cadastral, a inserção, a retirada, e o acesso aos elementos do conjunto ocorrem em função do valor dos elementos, e não em função da posição dos elementos no conjunto.</a:t>
            </a:r>
          </a:p>
          <a:p>
            <a:pPr>
              <a:buNone/>
            </a:pPr>
            <a:r>
              <a:rPr lang="pt-BR" sz="2400" dirty="0" smtClean="0"/>
              <a:t>  </a:t>
            </a:r>
          </a:p>
          <a:p>
            <a:pPr>
              <a:buNone/>
            </a:pPr>
            <a:r>
              <a:rPr lang="pt-BR" sz="2400" b="1" dirty="0" smtClean="0"/>
              <a:t>Lista Cadastral, Cadastro ou Lista?</a:t>
            </a:r>
            <a:endParaRPr lang="pt-BR" sz="2400" dirty="0" smtClean="0"/>
          </a:p>
          <a:p>
            <a:pPr marL="0">
              <a:buNone/>
            </a:pPr>
            <a:r>
              <a:rPr lang="pt-BR" sz="2400" dirty="0" smtClean="0"/>
              <a:t>Os três termos podem ser utilizados. Mas não confunda a estrutura de armazenamento </a:t>
            </a:r>
            <a:r>
              <a:rPr lang="pt-BR" sz="2400" i="1" dirty="0" smtClean="0"/>
              <a:t>Lista</a:t>
            </a:r>
            <a:r>
              <a:rPr lang="pt-BR" sz="2400" dirty="0" smtClean="0"/>
              <a:t> </a:t>
            </a:r>
            <a:r>
              <a:rPr lang="pt-BR" sz="2400" i="1" dirty="0" smtClean="0"/>
              <a:t>Cadastral</a:t>
            </a:r>
            <a:r>
              <a:rPr lang="pt-BR" sz="2400" dirty="0" smtClean="0"/>
              <a:t> com as </a:t>
            </a:r>
            <a:r>
              <a:rPr lang="pt-BR" sz="2400" i="1" dirty="0" smtClean="0"/>
              <a:t>Listas Encadeadas</a:t>
            </a:r>
            <a:r>
              <a:rPr lang="pt-BR" sz="2400" dirty="0" smtClean="0"/>
              <a:t> - técnica de alocação encadeada de memória.</a:t>
            </a:r>
            <a:endParaRPr lang="pt-BR" sz="2400" dirty="0"/>
          </a:p>
        </p:txBody>
      </p:sp>
      <p:pic>
        <p:nvPicPr>
          <p:cNvPr id="5" name="Picture 3"/>
          <p:cNvPicPr>
            <a:picLocks noChangeAspect="1" noChangeArrowheads="1"/>
          </p:cNvPicPr>
          <p:nvPr/>
        </p:nvPicPr>
        <p:blipFill>
          <a:blip r:embed="rId2" cstate="print"/>
          <a:srcRect/>
          <a:stretch>
            <a:fillRect/>
          </a:stretch>
        </p:blipFill>
        <p:spPr bwMode="auto">
          <a:xfrm>
            <a:off x="7164288" y="188640"/>
            <a:ext cx="1741166" cy="15841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260648"/>
            <a:ext cx="8363272" cy="1008112"/>
          </a:xfrm>
        </p:spPr>
        <p:txBody>
          <a:bodyPr>
            <a:normAutofit fontScale="90000"/>
          </a:bodyPr>
          <a:lstStyle/>
          <a:p>
            <a:r>
              <a:rPr lang="pt-BR" b="1" dirty="0" smtClean="0">
                <a:solidFill>
                  <a:srgbClr val="C00000"/>
                </a:solidFill>
              </a:rPr>
              <a:t>Operações de uma Lista Cadastral</a:t>
            </a:r>
            <a:endParaRPr lang="pt-BR" dirty="0">
              <a:solidFill>
                <a:srgbClr val="C00000"/>
              </a:solidFill>
            </a:endParaRPr>
          </a:p>
        </p:txBody>
      </p:sp>
      <p:graphicFrame>
        <p:nvGraphicFramePr>
          <p:cNvPr id="6" name="Tabela 5"/>
          <p:cNvGraphicFramePr>
            <a:graphicFrameLocks noGrp="1"/>
          </p:cNvGraphicFramePr>
          <p:nvPr/>
        </p:nvGraphicFramePr>
        <p:xfrm>
          <a:off x="827584" y="2060848"/>
          <a:ext cx="7704857" cy="4464496"/>
        </p:xfrm>
        <a:graphic>
          <a:graphicData uri="http://schemas.openxmlformats.org/drawingml/2006/table">
            <a:tbl>
              <a:tblPr/>
              <a:tblGrid>
                <a:gridCol w="7704857"/>
              </a:tblGrid>
              <a:tr h="558062">
                <a:tc>
                  <a:txBody>
                    <a:bodyPr/>
                    <a:lstStyle/>
                    <a:p>
                      <a:pPr>
                        <a:spcBef>
                          <a:spcPts val="300"/>
                        </a:spcBef>
                        <a:spcAft>
                          <a:spcPts val="300"/>
                        </a:spcAft>
                      </a:pPr>
                      <a:r>
                        <a:rPr lang="pt-BR" sz="2800" dirty="0" err="1">
                          <a:latin typeface="+mn-lt"/>
                          <a:ea typeface="Times New Roman"/>
                          <a:cs typeface="Times New Roman"/>
                        </a:rPr>
                        <a:t>EstáNaLista</a:t>
                      </a:r>
                      <a:r>
                        <a:rPr lang="pt-BR" sz="2800" dirty="0">
                          <a:latin typeface="+mn-lt"/>
                          <a:ea typeface="Times New Roman"/>
                          <a:cs typeface="Times New Roman"/>
                        </a:rPr>
                        <a:t> (L</a:t>
                      </a:r>
                      <a:r>
                        <a:rPr lang="pt-BR" sz="2800" dirty="0" smtClean="0">
                          <a:latin typeface="+mn-lt"/>
                          <a:ea typeface="Times New Roman"/>
                          <a:cs typeface="Times New Roman"/>
                        </a:rPr>
                        <a:t>, X</a:t>
                      </a:r>
                      <a:r>
                        <a:rPr lang="pt-BR" sz="2800" dirty="0">
                          <a:latin typeface="+mn-lt"/>
                          <a:ea typeface="Times New Roma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558062">
                <a:tc>
                  <a:txBody>
                    <a:bodyPr/>
                    <a:lstStyle/>
                    <a:p>
                      <a:pPr>
                        <a:spcBef>
                          <a:spcPts val="300"/>
                        </a:spcBef>
                        <a:spcAft>
                          <a:spcPts val="300"/>
                        </a:spcAft>
                      </a:pPr>
                      <a:r>
                        <a:rPr lang="pt-BR" sz="2800" dirty="0">
                          <a:latin typeface="+mn-lt"/>
                          <a:ea typeface="Times New Roman"/>
                          <a:cs typeface="Times New Roman"/>
                        </a:rPr>
                        <a:t>Insere (L</a:t>
                      </a:r>
                      <a:r>
                        <a:rPr lang="pt-BR" sz="2800" dirty="0" smtClean="0">
                          <a:latin typeface="+mn-lt"/>
                          <a:ea typeface="Times New Roman"/>
                          <a:cs typeface="Times New Roman"/>
                        </a:rPr>
                        <a:t>, X, Ok</a:t>
                      </a:r>
                      <a:r>
                        <a:rPr lang="pt-BR" sz="2800" dirty="0">
                          <a:latin typeface="+mn-lt"/>
                          <a:ea typeface="Times New Roma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558062">
                <a:tc>
                  <a:txBody>
                    <a:bodyPr/>
                    <a:lstStyle/>
                    <a:p>
                      <a:pPr>
                        <a:spcBef>
                          <a:spcPts val="300"/>
                        </a:spcBef>
                        <a:spcAft>
                          <a:spcPts val="300"/>
                        </a:spcAft>
                      </a:pPr>
                      <a:r>
                        <a:rPr lang="pt-BR" sz="2800" dirty="0">
                          <a:latin typeface="+mn-lt"/>
                          <a:ea typeface="Times New Roman"/>
                          <a:cs typeface="Times New Roman"/>
                        </a:rPr>
                        <a:t>Retira(L</a:t>
                      </a:r>
                      <a:r>
                        <a:rPr lang="pt-BR" sz="2800" dirty="0" smtClean="0">
                          <a:latin typeface="+mn-lt"/>
                          <a:ea typeface="Times New Roman"/>
                          <a:cs typeface="Times New Roman"/>
                        </a:rPr>
                        <a:t>, X, Ok</a:t>
                      </a:r>
                      <a:r>
                        <a:rPr lang="pt-BR" sz="2800" dirty="0">
                          <a:latin typeface="+mn-lt"/>
                          <a:ea typeface="Times New Roma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558062">
                <a:tc>
                  <a:txBody>
                    <a:bodyPr/>
                    <a:lstStyle/>
                    <a:p>
                      <a:pPr>
                        <a:spcBef>
                          <a:spcPts val="300"/>
                        </a:spcBef>
                        <a:spcAft>
                          <a:spcPts val="300"/>
                        </a:spcAft>
                      </a:pPr>
                      <a:r>
                        <a:rPr lang="pt-BR" sz="2800">
                          <a:latin typeface="+mn-lt"/>
                          <a:ea typeface="Times New Roman"/>
                          <a:cs typeface="Times New Roman"/>
                        </a:rPr>
                        <a:t>Vazia(L)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558062">
                <a:tc>
                  <a:txBody>
                    <a:bodyPr/>
                    <a:lstStyle/>
                    <a:p>
                      <a:pPr>
                        <a:spcBef>
                          <a:spcPts val="300"/>
                        </a:spcBef>
                        <a:spcAft>
                          <a:spcPts val="300"/>
                        </a:spcAft>
                      </a:pPr>
                      <a:r>
                        <a:rPr lang="pt-BR" sz="2800">
                          <a:latin typeface="+mn-lt"/>
                          <a:ea typeface="Times New Roman"/>
                          <a:cs typeface="Times New Roman"/>
                        </a:rPr>
                        <a:t>Cheia(L)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558062">
                <a:tc>
                  <a:txBody>
                    <a:bodyPr/>
                    <a:lstStyle/>
                    <a:p>
                      <a:pPr>
                        <a:spcBef>
                          <a:spcPts val="300"/>
                        </a:spcBef>
                        <a:spcAft>
                          <a:spcPts val="300"/>
                        </a:spcAft>
                      </a:pPr>
                      <a:r>
                        <a:rPr lang="pt-BR" sz="2800">
                          <a:latin typeface="+mn-lt"/>
                          <a:ea typeface="Times New Roman"/>
                          <a:cs typeface="Times New Roman"/>
                        </a:rPr>
                        <a:t>Cria(L)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558062">
                <a:tc>
                  <a:txBody>
                    <a:bodyPr/>
                    <a:lstStyle/>
                    <a:p>
                      <a:pPr>
                        <a:spcBef>
                          <a:spcPts val="300"/>
                        </a:spcBef>
                        <a:spcAft>
                          <a:spcPts val="300"/>
                        </a:spcAft>
                      </a:pPr>
                      <a:r>
                        <a:rPr lang="pt-BR" sz="2800" dirty="0" err="1" smtClean="0">
                          <a:latin typeface="+mn-lt"/>
                          <a:ea typeface="Times New Roman"/>
                          <a:cs typeface="Times New Roman"/>
                        </a:rPr>
                        <a:t>PegaOPrimeiro</a:t>
                      </a:r>
                      <a:r>
                        <a:rPr lang="pt-BR" sz="2800" dirty="0" smtClean="0">
                          <a:latin typeface="+mn-lt"/>
                          <a:ea typeface="Times New Roman"/>
                          <a:cs typeface="Times New Roman"/>
                        </a:rPr>
                        <a:t>(L,</a:t>
                      </a:r>
                      <a:r>
                        <a:rPr lang="pt-BR" sz="2800" baseline="0" dirty="0" smtClean="0">
                          <a:latin typeface="+mn-lt"/>
                          <a:ea typeface="Times New Roman"/>
                          <a:cs typeface="Times New Roman"/>
                        </a:rPr>
                        <a:t> </a:t>
                      </a:r>
                      <a:r>
                        <a:rPr lang="pt-BR" sz="2800" dirty="0" smtClean="0">
                          <a:latin typeface="+mn-lt"/>
                          <a:ea typeface="Times New Roman"/>
                          <a:cs typeface="Times New Roman"/>
                        </a:rPr>
                        <a:t>X</a:t>
                      </a:r>
                      <a:r>
                        <a:rPr lang="pt-BR" sz="2800" dirty="0">
                          <a:latin typeface="+mn-lt"/>
                          <a:ea typeface="Times New Roman"/>
                          <a:cs typeface="Times New Roman"/>
                        </a:rPr>
                        <a:t>, </a:t>
                      </a:r>
                      <a:r>
                        <a:rPr lang="pt-BR" sz="2800" dirty="0" err="1">
                          <a:latin typeface="+mn-lt"/>
                          <a:ea typeface="Times New Roman"/>
                          <a:cs typeface="Times New Roman"/>
                        </a:rPr>
                        <a:t>TemElemento</a:t>
                      </a:r>
                      <a:r>
                        <a:rPr lang="pt-BR" sz="2800" dirty="0">
                          <a:latin typeface="+mn-lt"/>
                          <a:ea typeface="Times New Roma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558062">
                <a:tc>
                  <a:txBody>
                    <a:bodyPr/>
                    <a:lstStyle/>
                    <a:p>
                      <a:pPr>
                        <a:spcBef>
                          <a:spcPts val="300"/>
                        </a:spcBef>
                        <a:spcAft>
                          <a:spcPts val="300"/>
                        </a:spcAft>
                      </a:pPr>
                      <a:r>
                        <a:rPr lang="pt-BR" sz="2800" dirty="0" err="1" smtClean="0">
                          <a:latin typeface="+mn-lt"/>
                          <a:ea typeface="Times New Roman"/>
                          <a:cs typeface="Times New Roman"/>
                        </a:rPr>
                        <a:t>PegaOPróximo</a:t>
                      </a:r>
                      <a:r>
                        <a:rPr lang="pt-BR" sz="2800" dirty="0" smtClean="0">
                          <a:latin typeface="+mn-lt"/>
                          <a:ea typeface="Times New Roman"/>
                          <a:cs typeface="Times New Roman"/>
                        </a:rPr>
                        <a:t>(L,</a:t>
                      </a:r>
                      <a:r>
                        <a:rPr lang="pt-BR" sz="2800" baseline="0" dirty="0" smtClean="0">
                          <a:latin typeface="+mn-lt"/>
                          <a:ea typeface="Times New Roman"/>
                          <a:cs typeface="Times New Roman"/>
                        </a:rPr>
                        <a:t> </a:t>
                      </a:r>
                      <a:r>
                        <a:rPr lang="pt-BR" sz="2800" dirty="0" smtClean="0">
                          <a:latin typeface="+mn-lt"/>
                          <a:ea typeface="Times New Roman"/>
                          <a:cs typeface="Times New Roman"/>
                        </a:rPr>
                        <a:t>X</a:t>
                      </a:r>
                      <a:r>
                        <a:rPr lang="pt-BR" sz="2800" dirty="0">
                          <a:latin typeface="+mn-lt"/>
                          <a:ea typeface="Times New Roman"/>
                          <a:cs typeface="Times New Roman"/>
                        </a:rPr>
                        <a:t>, </a:t>
                      </a:r>
                      <a:r>
                        <a:rPr lang="pt-BR" sz="2800" dirty="0" err="1">
                          <a:latin typeface="+mn-lt"/>
                          <a:ea typeface="Times New Roman"/>
                          <a:cs typeface="Times New Roman"/>
                        </a:rPr>
                        <a:t>TemElemento</a:t>
                      </a:r>
                      <a:r>
                        <a:rPr lang="pt-BR" sz="2800" dirty="0">
                          <a:latin typeface="+mn-lt"/>
                          <a:ea typeface="Times New Roma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bl>
          </a:graphicData>
        </a:graphic>
      </p:graphicFrame>
      <p:pic>
        <p:nvPicPr>
          <p:cNvPr id="7" name="Picture 3"/>
          <p:cNvPicPr>
            <a:picLocks noChangeAspect="1" noChangeArrowheads="1"/>
          </p:cNvPicPr>
          <p:nvPr/>
        </p:nvPicPr>
        <p:blipFill>
          <a:blip r:embed="rId2" cstate="print"/>
          <a:srcRect/>
          <a:stretch>
            <a:fillRect/>
          </a:stretch>
        </p:blipFill>
        <p:spPr bwMode="auto">
          <a:xfrm>
            <a:off x="7164288" y="188640"/>
            <a:ext cx="1741166" cy="15841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32656"/>
            <a:ext cx="8229600" cy="1143000"/>
          </a:xfrm>
        </p:spPr>
        <p:txBody>
          <a:bodyPr>
            <a:normAutofit fontScale="90000"/>
          </a:bodyPr>
          <a:lstStyle/>
          <a:p>
            <a:r>
              <a:rPr lang="pt-BR" b="1" dirty="0" smtClean="0">
                <a:solidFill>
                  <a:srgbClr val="C00000"/>
                </a:solidFill>
              </a:rPr>
              <a:t>Operações Insere, Retira e </a:t>
            </a:r>
            <a:r>
              <a:rPr lang="pt-BR" b="1" dirty="0" err="1" smtClean="0">
                <a:solidFill>
                  <a:srgbClr val="C00000"/>
                </a:solidFill>
              </a:rPr>
              <a:t>EstáNaLista</a:t>
            </a:r>
            <a:endParaRPr lang="pt-BR" dirty="0">
              <a:solidFill>
                <a:srgbClr val="C00000"/>
              </a:solidFill>
            </a:endParaRPr>
          </a:p>
        </p:txBody>
      </p:sp>
      <p:sp>
        <p:nvSpPr>
          <p:cNvPr id="17469" name="Text Box 61"/>
          <p:cNvSpPr txBox="1">
            <a:spLocks noChangeArrowheads="1"/>
          </p:cNvSpPr>
          <p:nvPr/>
        </p:nvSpPr>
        <p:spPr bwMode="auto">
          <a:xfrm>
            <a:off x="-149225" y="1055688"/>
            <a:ext cx="387350" cy="25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17454" name="Text Box 46"/>
          <p:cNvSpPr txBox="1">
            <a:spLocks noChangeArrowheads="1"/>
          </p:cNvSpPr>
          <p:nvPr/>
        </p:nvSpPr>
        <p:spPr bwMode="auto">
          <a:xfrm>
            <a:off x="-141288" y="949325"/>
            <a:ext cx="387351" cy="25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17478" name="Picture 70"/>
          <p:cNvPicPr>
            <a:picLocks noChangeAspect="1" noChangeArrowheads="1"/>
          </p:cNvPicPr>
          <p:nvPr/>
        </p:nvPicPr>
        <p:blipFill>
          <a:blip r:embed="rId2" cstate="print"/>
          <a:srcRect/>
          <a:stretch>
            <a:fillRect/>
          </a:stretch>
        </p:blipFill>
        <p:spPr bwMode="auto">
          <a:xfrm>
            <a:off x="1619672" y="1769160"/>
            <a:ext cx="5832648" cy="49722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32656"/>
            <a:ext cx="8229600" cy="1143000"/>
          </a:xfrm>
        </p:spPr>
        <p:txBody>
          <a:bodyPr>
            <a:normAutofit fontScale="90000"/>
          </a:bodyPr>
          <a:lstStyle/>
          <a:p>
            <a:pPr algn="r"/>
            <a:r>
              <a:rPr lang="pt-BR" b="1" dirty="0" smtClean="0">
                <a:solidFill>
                  <a:srgbClr val="C00000"/>
                </a:solidFill>
              </a:rPr>
              <a:t>Operações </a:t>
            </a:r>
            <a:r>
              <a:rPr lang="pt-BR" b="1" dirty="0" err="1" smtClean="0">
                <a:solidFill>
                  <a:srgbClr val="C00000"/>
                </a:solidFill>
              </a:rPr>
              <a:t>PegaOPrimeiro</a:t>
            </a:r>
            <a:r>
              <a:rPr lang="pt-BR" b="1" dirty="0" smtClean="0">
                <a:solidFill>
                  <a:srgbClr val="C00000"/>
                </a:solidFill>
              </a:rPr>
              <a:t> e </a:t>
            </a:r>
            <a:r>
              <a:rPr lang="pt-BR" b="1" dirty="0" err="1" smtClean="0">
                <a:solidFill>
                  <a:srgbClr val="C00000"/>
                </a:solidFill>
              </a:rPr>
              <a:t>PegaOPróximo</a:t>
            </a:r>
            <a:endParaRPr lang="pt-BR" dirty="0">
              <a:solidFill>
                <a:srgbClr val="C00000"/>
              </a:solidFill>
            </a:endParaRPr>
          </a:p>
        </p:txBody>
      </p:sp>
      <p:sp>
        <p:nvSpPr>
          <p:cNvPr id="17469" name="Text Box 61"/>
          <p:cNvSpPr txBox="1">
            <a:spLocks noChangeArrowheads="1"/>
          </p:cNvSpPr>
          <p:nvPr/>
        </p:nvSpPr>
        <p:spPr bwMode="auto">
          <a:xfrm>
            <a:off x="-149225" y="1055688"/>
            <a:ext cx="387350" cy="25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17454" name="Text Box 46"/>
          <p:cNvSpPr txBox="1">
            <a:spLocks noChangeArrowheads="1"/>
          </p:cNvSpPr>
          <p:nvPr/>
        </p:nvSpPr>
        <p:spPr bwMode="auto">
          <a:xfrm>
            <a:off x="-141288" y="949325"/>
            <a:ext cx="387351" cy="25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35844" name="Picture 4"/>
          <p:cNvPicPr>
            <a:picLocks noChangeAspect="1" noChangeArrowheads="1"/>
          </p:cNvPicPr>
          <p:nvPr/>
        </p:nvPicPr>
        <p:blipFill>
          <a:blip r:embed="rId2" cstate="print"/>
          <a:srcRect/>
          <a:stretch>
            <a:fillRect/>
          </a:stretch>
        </p:blipFill>
        <p:spPr bwMode="auto">
          <a:xfrm>
            <a:off x="1115616" y="1988840"/>
            <a:ext cx="7041863" cy="46805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490662"/>
            <a:ext cx="5554960" cy="2362274"/>
          </a:xfrm>
        </p:spPr>
        <p:txBody>
          <a:bodyPr>
            <a:normAutofit/>
          </a:bodyPr>
          <a:lstStyle/>
          <a:p>
            <a:pPr algn="l"/>
            <a:r>
              <a:rPr lang="pt-BR" sz="4000" b="1" dirty="0" smtClean="0"/>
              <a:t>Exercício 6.1 Imprimir Todos os Elementos de uma Lista</a:t>
            </a:r>
            <a:endParaRPr lang="pt-BR" sz="4000" dirty="0"/>
          </a:p>
        </p:txBody>
      </p:sp>
      <p:sp>
        <p:nvSpPr>
          <p:cNvPr id="16385" name="Rectangle 1"/>
          <p:cNvSpPr>
            <a:spLocks noChangeArrowheads="1"/>
          </p:cNvSpPr>
          <p:nvPr/>
        </p:nvSpPr>
        <p:spPr bwMode="auto">
          <a:xfrm>
            <a:off x="755576" y="3519879"/>
            <a:ext cx="7992888" cy="2554545"/>
          </a:xfrm>
          <a:prstGeom prst="rect">
            <a:avLst/>
          </a:prstGeom>
          <a:solidFill>
            <a:schemeClr val="bg1">
              <a:lumMod val="85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582863" algn="l"/>
              </a:tabLst>
            </a:pPr>
            <a:r>
              <a:rPr kumimoji="0" lang="pt-BR" sz="3200" b="1" i="0" u="none" strike="noStrike" cap="none" normalizeH="0" baseline="0" dirty="0" err="1" smtClean="0">
                <a:ln>
                  <a:noFill/>
                </a:ln>
                <a:solidFill>
                  <a:schemeClr val="tx1"/>
                </a:solidFill>
                <a:effectLst/>
                <a:ea typeface="Times New Roman" pitchFamily="18" charset="0"/>
                <a:cs typeface="Arial" pitchFamily="34" charset="0"/>
              </a:rPr>
              <a:t>ImprimeTodos</a:t>
            </a:r>
            <a:r>
              <a:rPr kumimoji="0" lang="pt-BR" sz="3200" b="0" i="0" u="none" strike="noStrike" cap="none" normalizeH="0" baseline="0" dirty="0" smtClean="0">
                <a:ln>
                  <a:noFill/>
                </a:ln>
                <a:solidFill>
                  <a:schemeClr val="tx1"/>
                </a:solidFill>
                <a:effectLst/>
                <a:ea typeface="Times New Roman" pitchFamily="18" charset="0"/>
                <a:cs typeface="Arial" pitchFamily="34" charset="0"/>
              </a:rPr>
              <a:t> (parâmetro por referência </a:t>
            </a:r>
            <a:r>
              <a:rPr kumimoji="0" lang="pt-BR" sz="3200" b="1" i="0" u="none" strike="noStrike" cap="none" normalizeH="0" baseline="0" dirty="0" smtClean="0">
                <a:ln>
                  <a:noFill/>
                </a:ln>
                <a:solidFill>
                  <a:schemeClr val="tx1"/>
                </a:solidFill>
                <a:effectLst/>
                <a:ea typeface="Times New Roman" pitchFamily="18" charset="0"/>
                <a:cs typeface="Arial" pitchFamily="34" charset="0"/>
              </a:rPr>
              <a:t>L</a:t>
            </a:r>
            <a:r>
              <a:rPr kumimoji="0" lang="pt-BR" sz="3200" b="0" i="0" u="none" strike="noStrike" cap="none" normalizeH="0" baseline="0" dirty="0" smtClean="0">
                <a:ln>
                  <a:noFill/>
                </a:ln>
                <a:solidFill>
                  <a:schemeClr val="tx1"/>
                </a:solidFill>
                <a:effectLst/>
                <a:ea typeface="Times New Roman" pitchFamily="18" charset="0"/>
                <a:cs typeface="Arial" pitchFamily="34" charset="0"/>
              </a:rPr>
              <a:t> do tipo Lista);</a:t>
            </a:r>
          </a:p>
          <a:p>
            <a:pPr marL="0" marR="0" lvl="0" indent="0" algn="l" defTabSz="914400" rtl="0" eaLnBrk="1" fontAlgn="base" latinLnBrk="0" hangingPunct="1">
              <a:lnSpc>
                <a:spcPct val="100000"/>
              </a:lnSpc>
              <a:spcBef>
                <a:spcPct val="0"/>
              </a:spcBef>
              <a:spcAft>
                <a:spcPct val="0"/>
              </a:spcAft>
              <a:buClrTx/>
              <a:buSzTx/>
              <a:buFontTx/>
              <a:buNone/>
              <a:tabLst>
                <a:tab pos="2582863" algn="l"/>
              </a:tabLst>
            </a:pPr>
            <a:endParaRPr kumimoji="0" lang="pt-BR" sz="32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2863" algn="l"/>
              </a:tabLst>
            </a:pPr>
            <a:r>
              <a:rPr kumimoji="0" lang="pt-BR" sz="3200" b="0" i="0" u="none" strike="noStrike" cap="none" normalizeH="0" baseline="0" dirty="0" smtClean="0">
                <a:ln>
                  <a:noFill/>
                </a:ln>
                <a:solidFill>
                  <a:srgbClr val="FF0000"/>
                </a:solidFill>
                <a:effectLst/>
                <a:ea typeface="Times New Roman" pitchFamily="18" charset="0"/>
                <a:cs typeface="Arial" pitchFamily="34" charset="0"/>
              </a:rPr>
              <a:t>/* Imprime todos os valores armazenados na Lista L  */</a:t>
            </a:r>
            <a:endParaRPr kumimoji="0" lang="pt-BR" sz="3200" b="0" i="0" u="none" strike="noStrike" cap="none" normalizeH="0" baseline="0" dirty="0" smtClean="0">
              <a:ln>
                <a:noFill/>
              </a:ln>
              <a:solidFill>
                <a:srgbClr val="FF0000"/>
              </a:solidFill>
              <a:effectLst/>
              <a:cs typeface="Arial" pitchFamily="34" charset="0"/>
            </a:endParaRPr>
          </a:p>
        </p:txBody>
      </p:sp>
      <p:pic>
        <p:nvPicPr>
          <p:cNvPr id="16386" name="Picture 2"/>
          <p:cNvPicPr>
            <a:picLocks noChangeAspect="1" noChangeArrowheads="1"/>
          </p:cNvPicPr>
          <p:nvPr/>
        </p:nvPicPr>
        <p:blipFill>
          <a:blip r:embed="rId2" cstate="print"/>
          <a:srcRect/>
          <a:stretch>
            <a:fillRect/>
          </a:stretch>
        </p:blipFill>
        <p:spPr bwMode="auto">
          <a:xfrm>
            <a:off x="6012160" y="404664"/>
            <a:ext cx="2664296" cy="238010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Clássico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835</TotalTime>
  <Words>2030</Words>
  <Application>Microsoft Office PowerPoint</Application>
  <PresentationFormat>Apresentação na tela (4:3)</PresentationFormat>
  <Paragraphs>254</Paragraphs>
  <Slides>44</Slides>
  <Notes>0</Notes>
  <HiddenSlides>0</HiddenSlides>
  <MMClips>0</MMClips>
  <ScaleCrop>false</ScaleCrop>
  <HeadingPairs>
    <vt:vector size="4" baseType="variant">
      <vt:variant>
        <vt:lpstr>Tema</vt:lpstr>
      </vt:variant>
      <vt:variant>
        <vt:i4>1</vt:i4>
      </vt:variant>
      <vt:variant>
        <vt:lpstr>Títulos de slides</vt:lpstr>
      </vt:variant>
      <vt:variant>
        <vt:i4>44</vt:i4>
      </vt:variant>
    </vt:vector>
  </HeadingPairs>
  <TitlesOfParts>
    <vt:vector size="45" baseType="lpstr">
      <vt:lpstr>Tema do Office</vt:lpstr>
      <vt:lpstr>Estruturas de Dados com Jogos</vt:lpstr>
      <vt:lpstr>Seus Objetivos neste Capítulo</vt:lpstr>
      <vt:lpstr>Atualizando um Cadastro de Funcionários</vt:lpstr>
      <vt:lpstr>Atualizando uma Lista de Compras</vt:lpstr>
      <vt:lpstr>O Que É uma Lista Cadastral?</vt:lpstr>
      <vt:lpstr>Operações de uma Lista Cadastral</vt:lpstr>
      <vt:lpstr>Operações Insere, Retira e EstáNaLista</vt:lpstr>
      <vt:lpstr>Operações PegaOPrimeiro e PegaOPróximo</vt:lpstr>
      <vt:lpstr>Exercício 6.1 Imprimir Todos os Elementos de uma Lista</vt:lpstr>
      <vt:lpstr>Slide 10</vt:lpstr>
      <vt:lpstr>Slide 11</vt:lpstr>
      <vt:lpstr>Slide 12</vt:lpstr>
      <vt:lpstr>Lista Cadastral Sem Elementos Repetidos como uma Lista Encadeada Ordenada</vt:lpstr>
      <vt:lpstr>Retira Elemento</vt:lpstr>
      <vt:lpstr>Algoritmo Retira Elemento - Primeira Versão:</vt:lpstr>
      <vt:lpstr>Caso 1: X no Meio da Lista</vt:lpstr>
      <vt:lpstr>Caso 1': X no Final da Lista</vt:lpstr>
      <vt:lpstr>Caso 2: X no Inicio da Lista</vt:lpstr>
      <vt:lpstr>Caso 2': X como Único Elemento da Lista</vt:lpstr>
      <vt:lpstr>Casos 3 e 3': Encontra Y &gt; X no Meio da Lista e Encontra Y &gt; X no Início da Lista</vt:lpstr>
      <vt:lpstr>Caso 4: X Maior que Todos da Lista e Caso 5: Lista vazia</vt:lpstr>
      <vt:lpstr>Retira Elemento – Segunda Versão:</vt:lpstr>
      <vt:lpstr>Exercício 6.5 Retira Elemento de Lista Cadastral Implementada como Lista Encadeada Ordenada</vt:lpstr>
      <vt:lpstr>Slide 24</vt:lpstr>
      <vt:lpstr>Slide 25</vt:lpstr>
      <vt:lpstr>Slide 26</vt:lpstr>
      <vt:lpstr>Operações para Percorrer a Lista – Como Implementar?</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Comece a Desenvolver Seu Jogo Agora!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Estruturas de Dados com Jogos</dc:title>
  <dc:creator>Roberto</dc:creator>
  <cp:lastModifiedBy>Roberto</cp:lastModifiedBy>
  <cp:revision>101</cp:revision>
  <dcterms:created xsi:type="dcterms:W3CDTF">2014-03-14T11:41:39Z</dcterms:created>
  <dcterms:modified xsi:type="dcterms:W3CDTF">2014-04-09T12:19:21Z</dcterms:modified>
</cp:coreProperties>
</file>