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92" r:id="rId2"/>
    <p:sldId id="257" r:id="rId3"/>
    <p:sldId id="338" r:id="rId4"/>
    <p:sldId id="372" r:id="rId5"/>
    <p:sldId id="375" r:id="rId6"/>
    <p:sldId id="374" r:id="rId7"/>
    <p:sldId id="376" r:id="rId8"/>
    <p:sldId id="416" r:id="rId9"/>
    <p:sldId id="417" r:id="rId10"/>
    <p:sldId id="418" r:id="rId11"/>
    <p:sldId id="377" r:id="rId12"/>
    <p:sldId id="391" r:id="rId13"/>
    <p:sldId id="419" r:id="rId14"/>
    <p:sldId id="420" r:id="rId15"/>
    <p:sldId id="421" r:id="rId16"/>
    <p:sldId id="422" r:id="rId17"/>
    <p:sldId id="423" r:id="rId18"/>
    <p:sldId id="392" r:id="rId19"/>
    <p:sldId id="424" r:id="rId20"/>
    <p:sldId id="425" r:id="rId21"/>
    <p:sldId id="362" r:id="rId22"/>
    <p:sldId id="426" r:id="rId23"/>
    <p:sldId id="427" r:id="rId24"/>
    <p:sldId id="428" r:id="rId25"/>
    <p:sldId id="429" r:id="rId26"/>
    <p:sldId id="430" r:id="rId27"/>
    <p:sldId id="431" r:id="rId28"/>
    <p:sldId id="432" r:id="rId29"/>
    <p:sldId id="433" r:id="rId30"/>
    <p:sldId id="434" r:id="rId31"/>
    <p:sldId id="435" r:id="rId32"/>
    <p:sldId id="436" r:id="rId33"/>
    <p:sldId id="437" r:id="rId34"/>
    <p:sldId id="438" r:id="rId35"/>
    <p:sldId id="439" r:id="rId36"/>
    <p:sldId id="440" r:id="rId37"/>
    <p:sldId id="441" r:id="rId38"/>
    <p:sldId id="442" r:id="rId39"/>
    <p:sldId id="443" r:id="rId40"/>
    <p:sldId id="444" r:id="rId41"/>
    <p:sldId id="445" r:id="rId42"/>
    <p:sldId id="446" r:id="rId43"/>
    <p:sldId id="447" r:id="rId44"/>
    <p:sldId id="370" r:id="rId45"/>
    <p:sldId id="280" r:id="rId4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0000"/>
    <a:srgbClr val="CC0000"/>
    <a:srgbClr val="0000FF"/>
    <a:srgbClr val="E6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DB47-9424-427E-8435-AAEF9060B38A}" type="datetimeFigureOut">
              <a:rPr lang="pt-BR" smtClean="0"/>
              <a:pPr/>
              <a:t>02/05/2014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35496" y="6448251"/>
            <a:ext cx="370384" cy="365125"/>
          </a:xfrm>
        </p:spPr>
        <p:txBody>
          <a:bodyPr/>
          <a:lstStyle>
            <a:lvl1pPr algn="ctr">
              <a:defRPr/>
            </a:lvl1pPr>
          </a:lstStyle>
          <a:p>
            <a:fld id="{CCAC9917-ED6A-435C-A564-C1F1FE2BC02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DB47-9424-427E-8435-AAEF9060B38A}" type="datetimeFigureOut">
              <a:rPr lang="pt-BR" smtClean="0"/>
              <a:pPr/>
              <a:t>02/05/2014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35496" y="6448251"/>
            <a:ext cx="370384" cy="365125"/>
          </a:xfrm>
        </p:spPr>
        <p:txBody>
          <a:bodyPr/>
          <a:lstStyle>
            <a:lvl1pPr algn="ctr">
              <a:defRPr/>
            </a:lvl1pPr>
          </a:lstStyle>
          <a:p>
            <a:fld id="{CCAC9917-ED6A-435C-A564-C1F1FE2BC02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DB47-9424-427E-8435-AAEF9060B38A}" type="datetimeFigureOut">
              <a:rPr lang="pt-BR" smtClean="0"/>
              <a:pPr/>
              <a:t>02/05/2014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35496" y="6448251"/>
            <a:ext cx="370384" cy="365125"/>
          </a:xfrm>
        </p:spPr>
        <p:txBody>
          <a:bodyPr/>
          <a:lstStyle>
            <a:lvl1pPr algn="ctr">
              <a:defRPr/>
            </a:lvl1pPr>
          </a:lstStyle>
          <a:p>
            <a:fld id="{CCAC9917-ED6A-435C-A564-C1F1FE2BC02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44624"/>
            <a:ext cx="8363272" cy="1152128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smtClean="0"/>
              <a:t>Clique para </a:t>
            </a:r>
            <a:r>
              <a:rPr lang="pt-BR" dirty="0" err="1" smtClean="0"/>
              <a:t>edmestreitar</a:t>
            </a:r>
            <a:r>
              <a:rPr lang="pt-BR" dirty="0" smtClean="0"/>
              <a:t> o estilo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15405"/>
            <a:ext cx="82296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DB47-9424-427E-8435-AAEF9060B38A}" type="datetimeFigureOut">
              <a:rPr lang="pt-BR" smtClean="0"/>
              <a:pPr/>
              <a:t>02/05/2014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35496" y="6448251"/>
            <a:ext cx="370384" cy="365125"/>
          </a:xfrm>
        </p:spPr>
        <p:txBody>
          <a:bodyPr/>
          <a:lstStyle>
            <a:lvl1pPr algn="ctr">
              <a:defRPr/>
            </a:lvl1pPr>
          </a:lstStyle>
          <a:p>
            <a:fld id="{CCAC9917-ED6A-435C-A564-C1F1FE2BC02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DB47-9424-427E-8435-AAEF9060B38A}" type="datetimeFigureOut">
              <a:rPr lang="pt-BR" smtClean="0"/>
              <a:pPr/>
              <a:t>02/05/2014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35496" y="6448251"/>
            <a:ext cx="370384" cy="365125"/>
          </a:xfrm>
        </p:spPr>
        <p:txBody>
          <a:bodyPr/>
          <a:lstStyle>
            <a:lvl1pPr algn="ctr">
              <a:defRPr/>
            </a:lvl1pPr>
          </a:lstStyle>
          <a:p>
            <a:fld id="{CCAC9917-ED6A-435C-A564-C1F1FE2BC02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DB47-9424-427E-8435-AAEF9060B38A}" type="datetimeFigureOut">
              <a:rPr lang="pt-BR" smtClean="0"/>
              <a:pPr/>
              <a:t>02/05/2014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35496" y="6448251"/>
            <a:ext cx="370384" cy="365125"/>
          </a:xfrm>
        </p:spPr>
        <p:txBody>
          <a:bodyPr/>
          <a:lstStyle>
            <a:lvl1pPr algn="ctr">
              <a:defRPr/>
            </a:lvl1pPr>
          </a:lstStyle>
          <a:p>
            <a:fld id="{CCAC9917-ED6A-435C-A564-C1F1FE2BC02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DB47-9424-427E-8435-AAEF9060B38A}" type="datetimeFigureOut">
              <a:rPr lang="pt-BR" smtClean="0"/>
              <a:pPr/>
              <a:t>02/05/2014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35496" y="6448251"/>
            <a:ext cx="370384" cy="365125"/>
          </a:xfrm>
        </p:spPr>
        <p:txBody>
          <a:bodyPr/>
          <a:lstStyle>
            <a:lvl1pPr algn="ctr">
              <a:defRPr/>
            </a:lvl1pPr>
          </a:lstStyle>
          <a:p>
            <a:fld id="{CCAC9917-ED6A-435C-A564-C1F1FE2BC02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DB47-9424-427E-8435-AAEF9060B38A}" type="datetimeFigureOut">
              <a:rPr lang="pt-BR" smtClean="0"/>
              <a:pPr/>
              <a:t>02/05/2014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35496" y="6448251"/>
            <a:ext cx="370384" cy="365125"/>
          </a:xfrm>
        </p:spPr>
        <p:txBody>
          <a:bodyPr/>
          <a:lstStyle>
            <a:lvl1pPr algn="ctr">
              <a:defRPr/>
            </a:lvl1pPr>
          </a:lstStyle>
          <a:p>
            <a:fld id="{CCAC9917-ED6A-435C-A564-C1F1FE2BC02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DB47-9424-427E-8435-AAEF9060B38A}" type="datetimeFigureOut">
              <a:rPr lang="pt-BR" smtClean="0"/>
              <a:pPr/>
              <a:t>02/05/2014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35496" y="6448251"/>
            <a:ext cx="370384" cy="365125"/>
          </a:xfrm>
        </p:spPr>
        <p:txBody>
          <a:bodyPr/>
          <a:lstStyle>
            <a:lvl1pPr algn="ctr">
              <a:defRPr/>
            </a:lvl1pPr>
          </a:lstStyle>
          <a:p>
            <a:fld id="{CCAC9917-ED6A-435C-A564-C1F1FE2BC02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DB47-9424-427E-8435-AAEF9060B38A}" type="datetimeFigureOut">
              <a:rPr lang="pt-BR" smtClean="0"/>
              <a:pPr/>
              <a:t>02/05/2014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35496" y="6448251"/>
            <a:ext cx="370384" cy="365125"/>
          </a:xfrm>
        </p:spPr>
        <p:txBody>
          <a:bodyPr/>
          <a:lstStyle>
            <a:lvl1pPr algn="ctr">
              <a:defRPr/>
            </a:lvl1pPr>
          </a:lstStyle>
          <a:p>
            <a:fld id="{CCAC9917-ED6A-435C-A564-C1F1FE2BC02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DB47-9424-427E-8435-AAEF9060B38A}" type="datetimeFigureOut">
              <a:rPr lang="pt-BR" smtClean="0"/>
              <a:pPr/>
              <a:t>02/05/2014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35496" y="6448251"/>
            <a:ext cx="370384" cy="365125"/>
          </a:xfrm>
        </p:spPr>
        <p:txBody>
          <a:bodyPr/>
          <a:lstStyle>
            <a:lvl1pPr algn="ctr">
              <a:defRPr/>
            </a:lvl1pPr>
          </a:lstStyle>
          <a:p>
            <a:fld id="{CCAC9917-ED6A-435C-A564-C1F1FE2BC02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4DB47-9424-427E-8435-AAEF9060B38A}" type="datetimeFigureOut">
              <a:rPr lang="pt-BR" smtClean="0"/>
              <a:pPr/>
              <a:t>02/05/2014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5496" y="6448251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C9917-ED6A-435C-A564-C1F1FE2BC02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 userDrawn="1"/>
        </p:nvSpPr>
        <p:spPr>
          <a:xfrm>
            <a:off x="0" y="0"/>
            <a:ext cx="467544" cy="6858000"/>
          </a:xfrm>
          <a:prstGeom prst="rect">
            <a:avLst/>
          </a:prstGeom>
          <a:solidFill>
            <a:srgbClr val="A4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 userDrawn="1"/>
        </p:nvSpPr>
        <p:spPr>
          <a:xfrm>
            <a:off x="8964488" y="0"/>
            <a:ext cx="179512" cy="6858000"/>
          </a:xfrm>
          <a:prstGeom prst="rect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spaço Reservado para Número de Slide 5"/>
          <p:cNvSpPr txBox="1">
            <a:spLocks/>
          </p:cNvSpPr>
          <p:nvPr userDrawn="1"/>
        </p:nvSpPr>
        <p:spPr>
          <a:xfrm>
            <a:off x="35496" y="6448251"/>
            <a:ext cx="370384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AC9917-ED6A-435C-A564-C1F1FE2BC028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8032" y="116632"/>
            <a:ext cx="8060432" cy="1470025"/>
          </a:xfrm>
        </p:spPr>
        <p:txBody>
          <a:bodyPr/>
          <a:lstStyle/>
          <a:p>
            <a:pPr algn="r"/>
            <a:r>
              <a:rPr lang="pt-BR" b="1" dirty="0" smtClean="0"/>
              <a:t>Estruturas de Dados com Jogos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5229200"/>
            <a:ext cx="7920880" cy="1584176"/>
          </a:xfrm>
        </p:spPr>
        <p:txBody>
          <a:bodyPr>
            <a:normAutofit/>
          </a:bodyPr>
          <a:lstStyle/>
          <a:p>
            <a:pPr algn="r"/>
            <a:r>
              <a:rPr lang="pt-BR" b="1" dirty="0" smtClean="0">
                <a:solidFill>
                  <a:srgbClr val="FF0000"/>
                </a:solidFill>
              </a:rPr>
              <a:t>Capítulo 8</a:t>
            </a:r>
          </a:p>
          <a:p>
            <a:pPr algn="r"/>
            <a:r>
              <a:rPr lang="pt-BR" b="1" dirty="0" smtClean="0">
                <a:solidFill>
                  <a:srgbClr val="FF0000"/>
                </a:solidFill>
              </a:rPr>
              <a:t>Árvores</a:t>
            </a:r>
            <a:endParaRPr lang="pt-BR" b="1" dirty="0">
              <a:solidFill>
                <a:srgbClr val="FF0000"/>
              </a:solidFill>
            </a:endParaRPr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683568" y="1628800"/>
            <a:ext cx="6480720" cy="3312368"/>
            <a:chOff x="3340" y="3975"/>
            <a:chExt cx="6749" cy="2657"/>
          </a:xfrm>
        </p:grpSpPr>
        <p:grpSp>
          <p:nvGrpSpPr>
            <p:cNvPr id="6" name="Group 3"/>
            <p:cNvGrpSpPr>
              <a:grpSpLocks/>
            </p:cNvGrpSpPr>
            <p:nvPr/>
          </p:nvGrpSpPr>
          <p:grpSpPr bwMode="auto">
            <a:xfrm>
              <a:off x="6257" y="4441"/>
              <a:ext cx="1033" cy="264"/>
              <a:chOff x="-1" y="0"/>
              <a:chExt cx="20001" cy="20000"/>
            </a:xfrm>
          </p:grpSpPr>
          <p:sp>
            <p:nvSpPr>
              <p:cNvPr id="1070" name="Rectangle 4"/>
              <p:cNvSpPr>
                <a:spLocks noChangeArrowheads="1"/>
              </p:cNvSpPr>
              <p:nvPr/>
            </p:nvSpPr>
            <p:spPr bwMode="auto">
              <a:xfrm>
                <a:off x="5943" y="57"/>
                <a:ext cx="9076" cy="19943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2700" tIns="12700" rIns="12700" bIns="127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1" name="Rectangle 5"/>
              <p:cNvSpPr>
                <a:spLocks noChangeArrowheads="1"/>
              </p:cNvSpPr>
              <p:nvPr/>
            </p:nvSpPr>
            <p:spPr bwMode="auto">
              <a:xfrm>
                <a:off x="-1" y="0"/>
                <a:ext cx="20001" cy="19830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3628" y="5661"/>
              <a:ext cx="1034" cy="264"/>
              <a:chOff x="-1" y="0"/>
              <a:chExt cx="20001" cy="20000"/>
            </a:xfrm>
          </p:grpSpPr>
          <p:sp>
            <p:nvSpPr>
              <p:cNvPr id="1068" name="Rectangle 7"/>
              <p:cNvSpPr>
                <a:spLocks noChangeArrowheads="1"/>
              </p:cNvSpPr>
              <p:nvPr/>
            </p:nvSpPr>
            <p:spPr bwMode="auto">
              <a:xfrm>
                <a:off x="5943" y="57"/>
                <a:ext cx="9076" cy="19943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2700" tIns="12700" rIns="12700" bIns="127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9" name="Rectangle 8"/>
              <p:cNvSpPr>
                <a:spLocks noChangeArrowheads="1"/>
              </p:cNvSpPr>
              <p:nvPr/>
            </p:nvSpPr>
            <p:spPr bwMode="auto">
              <a:xfrm>
                <a:off x="-1" y="0"/>
                <a:ext cx="20001" cy="19830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7547" y="5041"/>
              <a:ext cx="1033" cy="264"/>
              <a:chOff x="-1" y="0"/>
              <a:chExt cx="20001" cy="20000"/>
            </a:xfrm>
          </p:grpSpPr>
          <p:sp>
            <p:nvSpPr>
              <p:cNvPr id="1025" name="Rectangle 10"/>
              <p:cNvSpPr>
                <a:spLocks noChangeArrowheads="1"/>
              </p:cNvSpPr>
              <p:nvPr/>
            </p:nvSpPr>
            <p:spPr bwMode="auto">
              <a:xfrm>
                <a:off x="5943" y="57"/>
                <a:ext cx="9076" cy="19943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2700" tIns="12700" rIns="12700" bIns="127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7" name="Rectangle 11"/>
              <p:cNvSpPr>
                <a:spLocks noChangeArrowheads="1"/>
              </p:cNvSpPr>
              <p:nvPr/>
            </p:nvSpPr>
            <p:spPr bwMode="auto">
              <a:xfrm>
                <a:off x="-1" y="0"/>
                <a:ext cx="20001" cy="19830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  <p:grpSp>
          <p:nvGrpSpPr>
            <p:cNvPr id="9" name="Group 12"/>
            <p:cNvGrpSpPr>
              <a:grpSpLocks/>
            </p:cNvGrpSpPr>
            <p:nvPr/>
          </p:nvGrpSpPr>
          <p:grpSpPr bwMode="auto">
            <a:xfrm>
              <a:off x="4900" y="5053"/>
              <a:ext cx="1033" cy="264"/>
              <a:chOff x="-1" y="0"/>
              <a:chExt cx="20001" cy="20000"/>
            </a:xfrm>
          </p:grpSpPr>
          <p:sp>
            <p:nvSpPr>
              <p:cNvPr id="31" name="Rectangle 13"/>
              <p:cNvSpPr>
                <a:spLocks noChangeArrowheads="1"/>
              </p:cNvSpPr>
              <p:nvPr/>
            </p:nvSpPr>
            <p:spPr bwMode="auto">
              <a:xfrm>
                <a:off x="5943" y="57"/>
                <a:ext cx="9076" cy="19943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2700" tIns="12700" rIns="12700" bIns="127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4" name="Rectangle 14"/>
              <p:cNvSpPr>
                <a:spLocks noChangeArrowheads="1"/>
              </p:cNvSpPr>
              <p:nvPr/>
            </p:nvSpPr>
            <p:spPr bwMode="auto">
              <a:xfrm>
                <a:off x="-1" y="0"/>
                <a:ext cx="20001" cy="19830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  <p:grpSp>
          <p:nvGrpSpPr>
            <p:cNvPr id="10" name="Group 15"/>
            <p:cNvGrpSpPr>
              <a:grpSpLocks/>
            </p:cNvGrpSpPr>
            <p:nvPr/>
          </p:nvGrpSpPr>
          <p:grpSpPr bwMode="auto">
            <a:xfrm>
              <a:off x="6001" y="5666"/>
              <a:ext cx="1032" cy="264"/>
              <a:chOff x="-1" y="0"/>
              <a:chExt cx="20001" cy="20000"/>
            </a:xfrm>
          </p:grpSpPr>
          <p:sp>
            <p:nvSpPr>
              <p:cNvPr id="29" name="Rectangle 16"/>
              <p:cNvSpPr>
                <a:spLocks noChangeArrowheads="1"/>
              </p:cNvSpPr>
              <p:nvPr/>
            </p:nvSpPr>
            <p:spPr bwMode="auto">
              <a:xfrm>
                <a:off x="5943" y="57"/>
                <a:ext cx="9076" cy="19943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2700" tIns="12700" rIns="12700" bIns="127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Rectangle 17"/>
              <p:cNvSpPr>
                <a:spLocks noChangeArrowheads="1"/>
              </p:cNvSpPr>
              <p:nvPr/>
            </p:nvSpPr>
            <p:spPr bwMode="auto">
              <a:xfrm>
                <a:off x="-1" y="0"/>
                <a:ext cx="20001" cy="19830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  <p:grpSp>
          <p:nvGrpSpPr>
            <p:cNvPr id="11" name="Group 18"/>
            <p:cNvGrpSpPr>
              <a:grpSpLocks/>
            </p:cNvGrpSpPr>
            <p:nvPr/>
          </p:nvGrpSpPr>
          <p:grpSpPr bwMode="auto">
            <a:xfrm>
              <a:off x="8799" y="5666"/>
              <a:ext cx="1033" cy="264"/>
              <a:chOff x="-1" y="0"/>
              <a:chExt cx="20001" cy="20000"/>
            </a:xfrm>
          </p:grpSpPr>
          <p:sp>
            <p:nvSpPr>
              <p:cNvPr id="27" name="Rectangle 19"/>
              <p:cNvSpPr>
                <a:spLocks noChangeArrowheads="1"/>
              </p:cNvSpPr>
              <p:nvPr/>
            </p:nvSpPr>
            <p:spPr bwMode="auto">
              <a:xfrm>
                <a:off x="5943" y="57"/>
                <a:ext cx="9076" cy="19943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2700" tIns="12700" rIns="12700" bIns="127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Rectangle 20"/>
              <p:cNvSpPr>
                <a:spLocks noChangeArrowheads="1"/>
              </p:cNvSpPr>
              <p:nvPr/>
            </p:nvSpPr>
            <p:spPr bwMode="auto">
              <a:xfrm>
                <a:off x="-1" y="0"/>
                <a:ext cx="20001" cy="19830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  <p:sp>
          <p:nvSpPr>
            <p:cNvPr id="12" name="Line 21"/>
            <p:cNvSpPr>
              <a:spLocks noChangeShapeType="1"/>
            </p:cNvSpPr>
            <p:nvPr/>
          </p:nvSpPr>
          <p:spPr bwMode="auto">
            <a:xfrm flipH="1">
              <a:off x="4662" y="5220"/>
              <a:ext cx="370" cy="40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 type="diamond" w="med" len="med"/>
              <a:tailEnd type="triangle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Line 22"/>
            <p:cNvSpPr>
              <a:spLocks noChangeShapeType="1"/>
            </p:cNvSpPr>
            <p:nvPr/>
          </p:nvSpPr>
          <p:spPr bwMode="auto">
            <a:xfrm>
              <a:off x="5788" y="5220"/>
              <a:ext cx="212" cy="43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 type="diamond" w="med" len="med"/>
              <a:tailEnd type="triangle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Line 23"/>
            <p:cNvSpPr>
              <a:spLocks noChangeShapeType="1"/>
            </p:cNvSpPr>
            <p:nvPr/>
          </p:nvSpPr>
          <p:spPr bwMode="auto">
            <a:xfrm>
              <a:off x="8435" y="5207"/>
              <a:ext cx="339" cy="42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 type="diamond" w="med" len="med"/>
              <a:tailEnd type="triangle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5" name="Line 24"/>
            <p:cNvSpPr>
              <a:spLocks noChangeShapeType="1"/>
            </p:cNvSpPr>
            <p:nvPr/>
          </p:nvSpPr>
          <p:spPr bwMode="auto">
            <a:xfrm flipH="1">
              <a:off x="5933" y="4589"/>
              <a:ext cx="502" cy="45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 type="diamond" w="med" len="med"/>
              <a:tailEnd type="triangle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7177" y="4552"/>
              <a:ext cx="370" cy="48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 type="diamond" w="med" len="med"/>
              <a:tailEnd type="triangle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grpSp>
          <p:nvGrpSpPr>
            <p:cNvPr id="16" name="Group 26"/>
            <p:cNvGrpSpPr>
              <a:grpSpLocks/>
            </p:cNvGrpSpPr>
            <p:nvPr/>
          </p:nvGrpSpPr>
          <p:grpSpPr bwMode="auto">
            <a:xfrm>
              <a:off x="6918" y="3975"/>
              <a:ext cx="1533" cy="434"/>
              <a:chOff x="0" y="0"/>
              <a:chExt cx="20000" cy="20000"/>
            </a:xfrm>
          </p:grpSpPr>
          <p:sp>
            <p:nvSpPr>
              <p:cNvPr id="25" name="Line 27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6332" cy="20000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 type="none" w="lg" len="lg"/>
                <a:tailEnd type="triangle" w="lg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6" name="Rectangle 28"/>
              <p:cNvSpPr>
                <a:spLocks noChangeArrowheads="1"/>
              </p:cNvSpPr>
              <p:nvPr/>
            </p:nvSpPr>
            <p:spPr bwMode="auto">
              <a:xfrm>
                <a:off x="7578" y="4000"/>
                <a:ext cx="12422" cy="15414"/>
              </a:xfrm>
              <a:prstGeom prst="rect">
                <a:avLst/>
              </a:prstGeom>
              <a:noFill/>
              <a:ln w="31750">
                <a:noFill/>
                <a:miter lim="800000"/>
                <a:headEnd/>
                <a:tailEnd/>
              </a:ln>
            </p:spPr>
            <p:txBody>
              <a:bodyPr vert="horz" wrap="square" lIns="12700" tIns="12700" rIns="12700" bIns="127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" name="Freeform 29"/>
            <p:cNvSpPr>
              <a:spLocks/>
            </p:cNvSpPr>
            <p:nvPr/>
          </p:nvSpPr>
          <p:spPr bwMode="auto">
            <a:xfrm rot="10800000">
              <a:off x="7342" y="5832"/>
              <a:ext cx="496" cy="188"/>
            </a:xfrm>
            <a:custGeom>
              <a:avLst/>
              <a:gdLst/>
              <a:ahLst/>
              <a:cxnLst>
                <a:cxn ang="0">
                  <a:pos x="304" y="0"/>
                </a:cxn>
                <a:cxn ang="0">
                  <a:pos x="113" y="25"/>
                </a:cxn>
                <a:cxn ang="0">
                  <a:pos x="439" y="102"/>
                </a:cxn>
                <a:cxn ang="0">
                  <a:pos x="0" y="119"/>
                </a:cxn>
                <a:cxn ang="0">
                  <a:pos x="611" y="188"/>
                </a:cxn>
                <a:cxn ang="0">
                  <a:pos x="551" y="200"/>
                </a:cxn>
                <a:cxn ang="0">
                  <a:pos x="326" y="225"/>
                </a:cxn>
                <a:cxn ang="0">
                  <a:pos x="75" y="213"/>
                </a:cxn>
              </a:cxnLst>
              <a:rect l="0" t="0" r="r" b="b"/>
              <a:pathLst>
                <a:path w="631" h="225">
                  <a:moveTo>
                    <a:pt x="304" y="0"/>
                  </a:moveTo>
                  <a:lnTo>
                    <a:pt x="113" y="25"/>
                  </a:lnTo>
                  <a:lnTo>
                    <a:pt x="439" y="102"/>
                  </a:lnTo>
                  <a:lnTo>
                    <a:pt x="0" y="119"/>
                  </a:lnTo>
                  <a:cubicBezTo>
                    <a:pt x="204" y="142"/>
                    <a:pt x="408" y="158"/>
                    <a:pt x="611" y="188"/>
                  </a:cubicBezTo>
                  <a:cubicBezTo>
                    <a:pt x="631" y="191"/>
                    <a:pt x="571" y="196"/>
                    <a:pt x="551" y="200"/>
                  </a:cubicBezTo>
                  <a:cubicBezTo>
                    <a:pt x="477" y="214"/>
                    <a:pt x="402" y="225"/>
                    <a:pt x="326" y="225"/>
                  </a:cubicBezTo>
                  <a:lnTo>
                    <a:pt x="75" y="213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8" name="Line 30"/>
            <p:cNvSpPr>
              <a:spLocks noChangeShapeType="1"/>
            </p:cNvSpPr>
            <p:nvPr/>
          </p:nvSpPr>
          <p:spPr bwMode="auto">
            <a:xfrm flipH="1">
              <a:off x="7630" y="5220"/>
              <a:ext cx="91" cy="593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 type="diamond" w="med" len="med"/>
              <a:tailEnd type="triangle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9" name="Freeform 31"/>
            <p:cNvSpPr>
              <a:spLocks/>
            </p:cNvSpPr>
            <p:nvPr/>
          </p:nvSpPr>
          <p:spPr bwMode="auto">
            <a:xfrm rot="10800000">
              <a:off x="8580" y="6408"/>
              <a:ext cx="496" cy="188"/>
            </a:xfrm>
            <a:custGeom>
              <a:avLst/>
              <a:gdLst/>
              <a:ahLst/>
              <a:cxnLst>
                <a:cxn ang="0">
                  <a:pos x="304" y="0"/>
                </a:cxn>
                <a:cxn ang="0">
                  <a:pos x="113" y="25"/>
                </a:cxn>
                <a:cxn ang="0">
                  <a:pos x="439" y="102"/>
                </a:cxn>
                <a:cxn ang="0">
                  <a:pos x="0" y="119"/>
                </a:cxn>
                <a:cxn ang="0">
                  <a:pos x="611" y="188"/>
                </a:cxn>
                <a:cxn ang="0">
                  <a:pos x="551" y="200"/>
                </a:cxn>
                <a:cxn ang="0">
                  <a:pos x="326" y="225"/>
                </a:cxn>
                <a:cxn ang="0">
                  <a:pos x="75" y="213"/>
                </a:cxn>
              </a:cxnLst>
              <a:rect l="0" t="0" r="r" b="b"/>
              <a:pathLst>
                <a:path w="631" h="225">
                  <a:moveTo>
                    <a:pt x="304" y="0"/>
                  </a:moveTo>
                  <a:lnTo>
                    <a:pt x="113" y="25"/>
                  </a:lnTo>
                  <a:lnTo>
                    <a:pt x="439" y="102"/>
                  </a:lnTo>
                  <a:lnTo>
                    <a:pt x="0" y="119"/>
                  </a:lnTo>
                  <a:cubicBezTo>
                    <a:pt x="204" y="142"/>
                    <a:pt x="408" y="158"/>
                    <a:pt x="611" y="188"/>
                  </a:cubicBezTo>
                  <a:cubicBezTo>
                    <a:pt x="631" y="191"/>
                    <a:pt x="571" y="196"/>
                    <a:pt x="551" y="200"/>
                  </a:cubicBezTo>
                  <a:cubicBezTo>
                    <a:pt x="477" y="214"/>
                    <a:pt x="402" y="225"/>
                    <a:pt x="326" y="225"/>
                  </a:cubicBezTo>
                  <a:lnTo>
                    <a:pt x="75" y="213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" name="Line 32"/>
            <p:cNvSpPr>
              <a:spLocks noChangeShapeType="1"/>
            </p:cNvSpPr>
            <p:nvPr/>
          </p:nvSpPr>
          <p:spPr bwMode="auto">
            <a:xfrm flipH="1">
              <a:off x="8868" y="5796"/>
              <a:ext cx="91" cy="593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 type="diamond" w="med" len="med"/>
              <a:tailEnd type="triangle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1" name="Freeform 33"/>
            <p:cNvSpPr>
              <a:spLocks/>
            </p:cNvSpPr>
            <p:nvPr/>
          </p:nvSpPr>
          <p:spPr bwMode="auto">
            <a:xfrm rot="10800000">
              <a:off x="5788" y="6425"/>
              <a:ext cx="496" cy="188"/>
            </a:xfrm>
            <a:custGeom>
              <a:avLst/>
              <a:gdLst/>
              <a:ahLst/>
              <a:cxnLst>
                <a:cxn ang="0">
                  <a:pos x="304" y="0"/>
                </a:cxn>
                <a:cxn ang="0">
                  <a:pos x="113" y="25"/>
                </a:cxn>
                <a:cxn ang="0">
                  <a:pos x="439" y="102"/>
                </a:cxn>
                <a:cxn ang="0">
                  <a:pos x="0" y="119"/>
                </a:cxn>
                <a:cxn ang="0">
                  <a:pos x="611" y="188"/>
                </a:cxn>
                <a:cxn ang="0">
                  <a:pos x="551" y="200"/>
                </a:cxn>
                <a:cxn ang="0">
                  <a:pos x="326" y="225"/>
                </a:cxn>
                <a:cxn ang="0">
                  <a:pos x="75" y="213"/>
                </a:cxn>
              </a:cxnLst>
              <a:rect l="0" t="0" r="r" b="b"/>
              <a:pathLst>
                <a:path w="631" h="225">
                  <a:moveTo>
                    <a:pt x="304" y="0"/>
                  </a:moveTo>
                  <a:lnTo>
                    <a:pt x="113" y="25"/>
                  </a:lnTo>
                  <a:lnTo>
                    <a:pt x="439" y="102"/>
                  </a:lnTo>
                  <a:lnTo>
                    <a:pt x="0" y="119"/>
                  </a:lnTo>
                  <a:cubicBezTo>
                    <a:pt x="204" y="142"/>
                    <a:pt x="408" y="158"/>
                    <a:pt x="611" y="188"/>
                  </a:cubicBezTo>
                  <a:cubicBezTo>
                    <a:pt x="631" y="191"/>
                    <a:pt x="571" y="196"/>
                    <a:pt x="551" y="200"/>
                  </a:cubicBezTo>
                  <a:cubicBezTo>
                    <a:pt x="477" y="214"/>
                    <a:pt x="402" y="225"/>
                    <a:pt x="326" y="225"/>
                  </a:cubicBezTo>
                  <a:lnTo>
                    <a:pt x="75" y="213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2" name="Line 34"/>
            <p:cNvSpPr>
              <a:spLocks noChangeShapeType="1"/>
            </p:cNvSpPr>
            <p:nvPr/>
          </p:nvSpPr>
          <p:spPr bwMode="auto">
            <a:xfrm flipH="1">
              <a:off x="6076" y="5813"/>
              <a:ext cx="91" cy="593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 type="diamond" w="med" len="med"/>
              <a:tailEnd type="triangle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3" name="Freeform 35"/>
            <p:cNvSpPr>
              <a:spLocks/>
            </p:cNvSpPr>
            <p:nvPr/>
          </p:nvSpPr>
          <p:spPr bwMode="auto">
            <a:xfrm rot="10800000">
              <a:off x="3340" y="6444"/>
              <a:ext cx="496" cy="188"/>
            </a:xfrm>
            <a:custGeom>
              <a:avLst/>
              <a:gdLst/>
              <a:ahLst/>
              <a:cxnLst>
                <a:cxn ang="0">
                  <a:pos x="304" y="0"/>
                </a:cxn>
                <a:cxn ang="0">
                  <a:pos x="113" y="25"/>
                </a:cxn>
                <a:cxn ang="0">
                  <a:pos x="439" y="102"/>
                </a:cxn>
                <a:cxn ang="0">
                  <a:pos x="0" y="119"/>
                </a:cxn>
                <a:cxn ang="0">
                  <a:pos x="611" y="188"/>
                </a:cxn>
                <a:cxn ang="0">
                  <a:pos x="551" y="200"/>
                </a:cxn>
                <a:cxn ang="0">
                  <a:pos x="326" y="225"/>
                </a:cxn>
                <a:cxn ang="0">
                  <a:pos x="75" y="213"/>
                </a:cxn>
              </a:cxnLst>
              <a:rect l="0" t="0" r="r" b="b"/>
              <a:pathLst>
                <a:path w="631" h="225">
                  <a:moveTo>
                    <a:pt x="304" y="0"/>
                  </a:moveTo>
                  <a:lnTo>
                    <a:pt x="113" y="25"/>
                  </a:lnTo>
                  <a:lnTo>
                    <a:pt x="439" y="102"/>
                  </a:lnTo>
                  <a:lnTo>
                    <a:pt x="0" y="119"/>
                  </a:lnTo>
                  <a:cubicBezTo>
                    <a:pt x="204" y="142"/>
                    <a:pt x="408" y="158"/>
                    <a:pt x="611" y="188"/>
                  </a:cubicBezTo>
                  <a:cubicBezTo>
                    <a:pt x="631" y="191"/>
                    <a:pt x="571" y="196"/>
                    <a:pt x="551" y="200"/>
                  </a:cubicBezTo>
                  <a:cubicBezTo>
                    <a:pt x="477" y="214"/>
                    <a:pt x="402" y="225"/>
                    <a:pt x="326" y="225"/>
                  </a:cubicBezTo>
                  <a:lnTo>
                    <a:pt x="75" y="213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4" name="Line 36"/>
            <p:cNvSpPr>
              <a:spLocks noChangeShapeType="1"/>
            </p:cNvSpPr>
            <p:nvPr/>
          </p:nvSpPr>
          <p:spPr bwMode="auto">
            <a:xfrm flipH="1">
              <a:off x="3628" y="5832"/>
              <a:ext cx="91" cy="593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 type="diamond" w="med" len="med"/>
              <a:tailEnd type="triangle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61" name="Freeform 37"/>
            <p:cNvSpPr>
              <a:spLocks/>
            </p:cNvSpPr>
            <p:nvPr/>
          </p:nvSpPr>
          <p:spPr bwMode="auto">
            <a:xfrm rot="10800000">
              <a:off x="6794" y="6444"/>
              <a:ext cx="496" cy="188"/>
            </a:xfrm>
            <a:custGeom>
              <a:avLst/>
              <a:gdLst/>
              <a:ahLst/>
              <a:cxnLst>
                <a:cxn ang="0">
                  <a:pos x="304" y="0"/>
                </a:cxn>
                <a:cxn ang="0">
                  <a:pos x="113" y="25"/>
                </a:cxn>
                <a:cxn ang="0">
                  <a:pos x="439" y="102"/>
                </a:cxn>
                <a:cxn ang="0">
                  <a:pos x="0" y="119"/>
                </a:cxn>
                <a:cxn ang="0">
                  <a:pos x="611" y="188"/>
                </a:cxn>
                <a:cxn ang="0">
                  <a:pos x="551" y="200"/>
                </a:cxn>
                <a:cxn ang="0">
                  <a:pos x="326" y="225"/>
                </a:cxn>
                <a:cxn ang="0">
                  <a:pos x="75" y="213"/>
                </a:cxn>
              </a:cxnLst>
              <a:rect l="0" t="0" r="r" b="b"/>
              <a:pathLst>
                <a:path w="631" h="225">
                  <a:moveTo>
                    <a:pt x="304" y="0"/>
                  </a:moveTo>
                  <a:lnTo>
                    <a:pt x="113" y="25"/>
                  </a:lnTo>
                  <a:lnTo>
                    <a:pt x="439" y="102"/>
                  </a:lnTo>
                  <a:lnTo>
                    <a:pt x="0" y="119"/>
                  </a:lnTo>
                  <a:cubicBezTo>
                    <a:pt x="204" y="142"/>
                    <a:pt x="408" y="158"/>
                    <a:pt x="611" y="188"/>
                  </a:cubicBezTo>
                  <a:cubicBezTo>
                    <a:pt x="631" y="191"/>
                    <a:pt x="571" y="196"/>
                    <a:pt x="551" y="200"/>
                  </a:cubicBezTo>
                  <a:cubicBezTo>
                    <a:pt x="477" y="214"/>
                    <a:pt x="402" y="225"/>
                    <a:pt x="326" y="225"/>
                  </a:cubicBezTo>
                  <a:lnTo>
                    <a:pt x="75" y="213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62" name="Line 38"/>
            <p:cNvSpPr>
              <a:spLocks noChangeShapeType="1"/>
            </p:cNvSpPr>
            <p:nvPr/>
          </p:nvSpPr>
          <p:spPr bwMode="auto">
            <a:xfrm>
              <a:off x="6918" y="5813"/>
              <a:ext cx="115" cy="61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 type="diamond" w="med" len="med"/>
              <a:tailEnd type="triangle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63" name="Freeform 39"/>
            <p:cNvSpPr>
              <a:spLocks/>
            </p:cNvSpPr>
            <p:nvPr/>
          </p:nvSpPr>
          <p:spPr bwMode="auto">
            <a:xfrm rot="10800000">
              <a:off x="9593" y="6444"/>
              <a:ext cx="496" cy="188"/>
            </a:xfrm>
            <a:custGeom>
              <a:avLst/>
              <a:gdLst/>
              <a:ahLst/>
              <a:cxnLst>
                <a:cxn ang="0">
                  <a:pos x="304" y="0"/>
                </a:cxn>
                <a:cxn ang="0">
                  <a:pos x="113" y="25"/>
                </a:cxn>
                <a:cxn ang="0">
                  <a:pos x="439" y="102"/>
                </a:cxn>
                <a:cxn ang="0">
                  <a:pos x="0" y="119"/>
                </a:cxn>
                <a:cxn ang="0">
                  <a:pos x="611" y="188"/>
                </a:cxn>
                <a:cxn ang="0">
                  <a:pos x="551" y="200"/>
                </a:cxn>
                <a:cxn ang="0">
                  <a:pos x="326" y="225"/>
                </a:cxn>
                <a:cxn ang="0">
                  <a:pos x="75" y="213"/>
                </a:cxn>
              </a:cxnLst>
              <a:rect l="0" t="0" r="r" b="b"/>
              <a:pathLst>
                <a:path w="631" h="225">
                  <a:moveTo>
                    <a:pt x="304" y="0"/>
                  </a:moveTo>
                  <a:lnTo>
                    <a:pt x="113" y="25"/>
                  </a:lnTo>
                  <a:lnTo>
                    <a:pt x="439" y="102"/>
                  </a:lnTo>
                  <a:lnTo>
                    <a:pt x="0" y="119"/>
                  </a:lnTo>
                  <a:cubicBezTo>
                    <a:pt x="204" y="142"/>
                    <a:pt x="408" y="158"/>
                    <a:pt x="611" y="188"/>
                  </a:cubicBezTo>
                  <a:cubicBezTo>
                    <a:pt x="631" y="191"/>
                    <a:pt x="571" y="196"/>
                    <a:pt x="551" y="200"/>
                  </a:cubicBezTo>
                  <a:cubicBezTo>
                    <a:pt x="477" y="214"/>
                    <a:pt x="402" y="225"/>
                    <a:pt x="326" y="225"/>
                  </a:cubicBezTo>
                  <a:lnTo>
                    <a:pt x="75" y="213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64" name="Line 40"/>
            <p:cNvSpPr>
              <a:spLocks noChangeShapeType="1"/>
            </p:cNvSpPr>
            <p:nvPr/>
          </p:nvSpPr>
          <p:spPr bwMode="auto">
            <a:xfrm>
              <a:off x="9717" y="5813"/>
              <a:ext cx="115" cy="61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 type="diamond" w="med" len="med"/>
              <a:tailEnd type="triangle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65" name="Freeform 41"/>
            <p:cNvSpPr>
              <a:spLocks/>
            </p:cNvSpPr>
            <p:nvPr/>
          </p:nvSpPr>
          <p:spPr bwMode="auto">
            <a:xfrm rot="10800000">
              <a:off x="4404" y="6444"/>
              <a:ext cx="496" cy="188"/>
            </a:xfrm>
            <a:custGeom>
              <a:avLst/>
              <a:gdLst/>
              <a:ahLst/>
              <a:cxnLst>
                <a:cxn ang="0">
                  <a:pos x="304" y="0"/>
                </a:cxn>
                <a:cxn ang="0">
                  <a:pos x="113" y="25"/>
                </a:cxn>
                <a:cxn ang="0">
                  <a:pos x="439" y="102"/>
                </a:cxn>
                <a:cxn ang="0">
                  <a:pos x="0" y="119"/>
                </a:cxn>
                <a:cxn ang="0">
                  <a:pos x="611" y="188"/>
                </a:cxn>
                <a:cxn ang="0">
                  <a:pos x="551" y="200"/>
                </a:cxn>
                <a:cxn ang="0">
                  <a:pos x="326" y="225"/>
                </a:cxn>
                <a:cxn ang="0">
                  <a:pos x="75" y="213"/>
                </a:cxn>
              </a:cxnLst>
              <a:rect l="0" t="0" r="r" b="b"/>
              <a:pathLst>
                <a:path w="631" h="225">
                  <a:moveTo>
                    <a:pt x="304" y="0"/>
                  </a:moveTo>
                  <a:lnTo>
                    <a:pt x="113" y="25"/>
                  </a:lnTo>
                  <a:lnTo>
                    <a:pt x="439" y="102"/>
                  </a:lnTo>
                  <a:lnTo>
                    <a:pt x="0" y="119"/>
                  </a:lnTo>
                  <a:cubicBezTo>
                    <a:pt x="204" y="142"/>
                    <a:pt x="408" y="158"/>
                    <a:pt x="611" y="188"/>
                  </a:cubicBezTo>
                  <a:cubicBezTo>
                    <a:pt x="631" y="191"/>
                    <a:pt x="571" y="196"/>
                    <a:pt x="551" y="200"/>
                  </a:cubicBezTo>
                  <a:cubicBezTo>
                    <a:pt x="477" y="214"/>
                    <a:pt x="402" y="225"/>
                    <a:pt x="326" y="225"/>
                  </a:cubicBezTo>
                  <a:lnTo>
                    <a:pt x="75" y="213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66" name="Line 42"/>
            <p:cNvSpPr>
              <a:spLocks noChangeShapeType="1"/>
            </p:cNvSpPr>
            <p:nvPr/>
          </p:nvSpPr>
          <p:spPr bwMode="auto">
            <a:xfrm>
              <a:off x="4528" y="5813"/>
              <a:ext cx="115" cy="61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 type="diamond" w="med" len="med"/>
              <a:tailEnd type="triangle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-34925" y="1803400"/>
            <a:ext cx="315913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75183"/>
            <a:ext cx="3168352" cy="6707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4978896" cy="1440160"/>
          </a:xfrm>
        </p:spPr>
        <p:txBody>
          <a:bodyPr>
            <a:normAutofit/>
          </a:bodyPr>
          <a:lstStyle/>
          <a:p>
            <a:pPr algn="r"/>
            <a:r>
              <a:rPr lang="pt-BR" sz="3600" b="1" dirty="0" smtClean="0">
                <a:solidFill>
                  <a:srgbClr val="C00000"/>
                </a:solidFill>
              </a:rPr>
              <a:t>O Valor X Está na Árvore?</a:t>
            </a:r>
            <a:endParaRPr lang="pt-BR" sz="3600" dirty="0">
              <a:solidFill>
                <a:srgbClr val="C00000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979712" y="1628800"/>
            <a:ext cx="34667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 casos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9923" y="3020913"/>
            <a:ext cx="4204705" cy="3720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9288" y="2992363"/>
            <a:ext cx="9144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-34925" y="1803400"/>
            <a:ext cx="315913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915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6603" y="144016"/>
            <a:ext cx="7615837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39952" y="634678"/>
            <a:ext cx="4680520" cy="634082"/>
          </a:xfrm>
        </p:spPr>
        <p:txBody>
          <a:bodyPr>
            <a:normAutofit fontScale="90000"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pt-BR" b="1" dirty="0" err="1" smtClean="0">
                <a:solidFill>
                  <a:srgbClr val="C00000"/>
                </a:solidFill>
              </a:rPr>
              <a:t>EstáNaÁrvore</a:t>
            </a:r>
            <a:r>
              <a:rPr lang="pt-BR" b="1" dirty="0" smtClean="0">
                <a:solidFill>
                  <a:srgbClr val="C00000"/>
                </a:solidFill>
              </a:rPr>
              <a:t>?</a:t>
            </a:r>
            <a:endParaRPr lang="pt-BR" sz="2400" dirty="0">
              <a:solidFill>
                <a:srgbClr val="C00000"/>
              </a:solidFill>
              <a:latin typeface="Garamond"/>
              <a:ea typeface="Times New Roman"/>
              <a:cs typeface="Times New Roman"/>
            </a:endParaRP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-34925" y="1803400"/>
            <a:ext cx="315913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611560" y="1632275"/>
            <a:ext cx="8208912" cy="3970318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dirty="0" err="1" smtClean="0"/>
              <a:t>Boolean</a:t>
            </a:r>
            <a:r>
              <a:rPr lang="pt-BR" dirty="0" smtClean="0"/>
              <a:t> </a:t>
            </a:r>
            <a:r>
              <a:rPr lang="pt-BR" b="1" dirty="0" err="1" smtClean="0"/>
              <a:t>EstáNaÁrvore</a:t>
            </a:r>
            <a:r>
              <a:rPr lang="pt-BR" dirty="0" smtClean="0"/>
              <a:t> (parâmetro por referência </a:t>
            </a:r>
            <a:r>
              <a:rPr lang="pt-BR" b="1" dirty="0" smtClean="0"/>
              <a:t>R</a:t>
            </a:r>
            <a:r>
              <a:rPr lang="pt-BR" dirty="0" smtClean="0"/>
              <a:t> do tipo ABB, parâmetro</a:t>
            </a:r>
            <a:r>
              <a:rPr lang="pt-BR" b="1" dirty="0" smtClean="0"/>
              <a:t> X </a:t>
            </a:r>
            <a:r>
              <a:rPr lang="pt-BR" dirty="0" smtClean="0"/>
              <a:t>do tipo Inteiro) {</a:t>
            </a:r>
          </a:p>
          <a:p>
            <a:r>
              <a:rPr lang="pt-BR" dirty="0" smtClean="0"/>
              <a:t> </a:t>
            </a:r>
          </a:p>
          <a:p>
            <a:r>
              <a:rPr lang="pt-BR" dirty="0" smtClean="0"/>
              <a:t>Se (R == </a:t>
            </a:r>
            <a:r>
              <a:rPr lang="pt-BR" dirty="0" err="1" smtClean="0"/>
              <a:t>Null</a:t>
            </a:r>
            <a:r>
              <a:rPr lang="pt-BR" dirty="0" smtClean="0"/>
              <a:t>)</a:t>
            </a:r>
          </a:p>
          <a:p>
            <a:r>
              <a:rPr lang="pt-BR" dirty="0" smtClean="0"/>
              <a:t>Então Retorne Falso;   </a:t>
            </a:r>
            <a:r>
              <a:rPr lang="pt-BR" dirty="0" smtClean="0">
                <a:solidFill>
                  <a:srgbClr val="FF0000"/>
                </a:solidFill>
              </a:rPr>
              <a:t>//  </a:t>
            </a:r>
            <a:r>
              <a:rPr lang="pt-BR" b="1" dirty="0" smtClean="0">
                <a:solidFill>
                  <a:srgbClr val="FF0000"/>
                </a:solidFill>
              </a:rPr>
              <a:t>Caso 1:</a:t>
            </a:r>
            <a:r>
              <a:rPr lang="pt-BR" dirty="0" smtClean="0">
                <a:solidFill>
                  <a:srgbClr val="FF0000"/>
                </a:solidFill>
              </a:rPr>
              <a:t> Árvore vazia; X não está na Árvore; acabou </a:t>
            </a:r>
          </a:p>
          <a:p>
            <a:r>
              <a:rPr lang="pt-BR" dirty="0" smtClean="0"/>
              <a:t>Senão Se (X == R→</a:t>
            </a:r>
            <a:r>
              <a:rPr lang="pt-BR" dirty="0" err="1" smtClean="0"/>
              <a:t>Info</a:t>
            </a:r>
            <a:r>
              <a:rPr lang="pt-BR" dirty="0" smtClean="0"/>
              <a:t>)</a:t>
            </a:r>
          </a:p>
          <a:p>
            <a:r>
              <a:rPr lang="pt-BR" dirty="0" smtClean="0"/>
              <a:t>            Então Retorne Verdadeiro;   </a:t>
            </a:r>
            <a:r>
              <a:rPr lang="pt-BR" dirty="0" smtClean="0">
                <a:solidFill>
                  <a:srgbClr val="FF0000"/>
                </a:solidFill>
              </a:rPr>
              <a:t>// </a:t>
            </a:r>
            <a:r>
              <a:rPr lang="pt-BR" b="1" dirty="0" smtClean="0">
                <a:solidFill>
                  <a:srgbClr val="FF0000"/>
                </a:solidFill>
              </a:rPr>
              <a:t>Caso 2</a:t>
            </a:r>
            <a:r>
              <a:rPr lang="pt-BR" dirty="0" smtClean="0">
                <a:solidFill>
                  <a:srgbClr val="FF0000"/>
                </a:solidFill>
              </a:rPr>
              <a:t>: X está na árvore; acabou</a:t>
            </a:r>
          </a:p>
          <a:p>
            <a:r>
              <a:rPr lang="pt-BR" dirty="0" smtClean="0"/>
              <a:t>	 Senão Se (R→</a:t>
            </a:r>
            <a:r>
              <a:rPr lang="pt-BR" dirty="0" err="1" smtClean="0"/>
              <a:t>Info</a:t>
            </a:r>
            <a:r>
              <a:rPr lang="pt-BR" dirty="0" smtClean="0"/>
              <a:t> &gt; X)</a:t>
            </a:r>
          </a:p>
          <a:p>
            <a:r>
              <a:rPr lang="pt-BR" dirty="0" smtClean="0"/>
              <a:t>	             Então Retorne ( </a:t>
            </a:r>
            <a:r>
              <a:rPr lang="pt-BR" dirty="0" err="1" smtClean="0"/>
              <a:t>Está_Na_Árvore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b="1" dirty="0" smtClean="0"/>
              <a:t>R→</a:t>
            </a:r>
            <a:r>
              <a:rPr lang="pt-BR" b="1" dirty="0" err="1" smtClean="0"/>
              <a:t>Esq</a:t>
            </a:r>
            <a:r>
              <a:rPr lang="pt-BR" dirty="0" smtClean="0"/>
              <a:t>, X ) );</a:t>
            </a:r>
          </a:p>
          <a:p>
            <a:r>
              <a:rPr lang="pt-BR" dirty="0" smtClean="0"/>
              <a:t>		            </a:t>
            </a:r>
            <a:r>
              <a:rPr lang="pt-BR" sz="1600" dirty="0" smtClean="0">
                <a:solidFill>
                  <a:srgbClr val="FF0000"/>
                </a:solidFill>
              </a:rPr>
              <a:t> // </a:t>
            </a:r>
            <a:r>
              <a:rPr lang="pt-BR" sz="1600" b="1" dirty="0" smtClean="0">
                <a:solidFill>
                  <a:srgbClr val="FF0000"/>
                </a:solidFill>
              </a:rPr>
              <a:t>Caso 3</a:t>
            </a:r>
            <a:r>
              <a:rPr lang="pt-BR" sz="1600" dirty="0" smtClean="0">
                <a:solidFill>
                  <a:srgbClr val="FF0000"/>
                </a:solidFill>
              </a:rPr>
              <a:t>: se estiver na Árvore, estará na Sub Esquerda</a:t>
            </a:r>
          </a:p>
          <a:p>
            <a:r>
              <a:rPr lang="pt-BR" dirty="0" smtClean="0"/>
              <a:t>	</a:t>
            </a:r>
          </a:p>
          <a:p>
            <a:r>
              <a:rPr lang="pt-BR" dirty="0" smtClean="0"/>
              <a:t>                             Senão Retorne ( </a:t>
            </a:r>
            <a:r>
              <a:rPr lang="pt-BR" dirty="0" err="1" smtClean="0"/>
              <a:t>Está_Na_Árvore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b="1" dirty="0" smtClean="0"/>
              <a:t>R→</a:t>
            </a:r>
            <a:r>
              <a:rPr lang="pt-BR" b="1" dirty="0" err="1" smtClean="0"/>
              <a:t>Dir</a:t>
            </a:r>
            <a:r>
              <a:rPr lang="pt-BR" dirty="0" smtClean="0"/>
              <a:t>, X ) );</a:t>
            </a:r>
          </a:p>
          <a:p>
            <a:r>
              <a:rPr lang="pt-BR" dirty="0" smtClean="0"/>
              <a:t>			</a:t>
            </a:r>
            <a:r>
              <a:rPr lang="pt-BR" sz="1600" dirty="0" smtClean="0">
                <a:solidFill>
                  <a:srgbClr val="FF0000"/>
                </a:solidFill>
              </a:rPr>
              <a:t>// </a:t>
            </a:r>
            <a:r>
              <a:rPr lang="pt-BR" sz="1600" b="1" dirty="0" smtClean="0">
                <a:solidFill>
                  <a:srgbClr val="FF0000"/>
                </a:solidFill>
              </a:rPr>
              <a:t>Caso 4</a:t>
            </a:r>
            <a:r>
              <a:rPr lang="pt-BR" sz="1600" dirty="0" smtClean="0">
                <a:solidFill>
                  <a:srgbClr val="FF0000"/>
                </a:solidFill>
              </a:rPr>
              <a:t>: se estiver na Árvore, estará na Sub Direita</a:t>
            </a:r>
          </a:p>
          <a:p>
            <a:r>
              <a:rPr lang="pt-BR" dirty="0" smtClean="0"/>
              <a:t>} </a:t>
            </a:r>
            <a:r>
              <a:rPr lang="pt-BR" dirty="0" smtClean="0">
                <a:solidFill>
                  <a:srgbClr val="FF0000"/>
                </a:solidFill>
              </a:rPr>
              <a:t>// fim </a:t>
            </a:r>
            <a:r>
              <a:rPr lang="pt-BR" dirty="0" err="1" smtClean="0">
                <a:solidFill>
                  <a:srgbClr val="FF0000"/>
                </a:solidFill>
              </a:rPr>
              <a:t>EstáNaÁrvore</a:t>
            </a:r>
            <a:endParaRPr lang="pt-B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064896" cy="936104"/>
          </a:xfrm>
        </p:spPr>
        <p:txBody>
          <a:bodyPr>
            <a:norm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pt-BR" sz="3200" b="1" dirty="0" smtClean="0">
                <a:solidFill>
                  <a:srgbClr val="FF0000"/>
                </a:solidFill>
              </a:rPr>
              <a:t>Execução de </a:t>
            </a:r>
            <a:r>
              <a:rPr lang="pt-BR" sz="3200" b="1" dirty="0" err="1" smtClean="0">
                <a:solidFill>
                  <a:srgbClr val="FF0000"/>
                </a:solidFill>
              </a:rPr>
              <a:t>EstáNaÁrvore</a:t>
            </a:r>
            <a:r>
              <a:rPr lang="pt-BR" sz="3200" b="1" dirty="0" smtClean="0">
                <a:solidFill>
                  <a:srgbClr val="FF0000"/>
                </a:solidFill>
              </a:rPr>
              <a:t> para X = 39</a:t>
            </a:r>
            <a:endParaRPr lang="pt-BR" sz="3200" dirty="0">
              <a:solidFill>
                <a:srgbClr val="FF0000"/>
              </a:solidFill>
              <a:latin typeface="Garamond"/>
              <a:ea typeface="Times New Roman"/>
              <a:cs typeface="Times New Roman"/>
            </a:endParaRP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-34925" y="1803400"/>
            <a:ext cx="315913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8"/>
            <a:ext cx="7890121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064896" cy="936104"/>
          </a:xfrm>
        </p:spPr>
        <p:txBody>
          <a:bodyPr>
            <a:norm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pt-BR" sz="3200" b="1" dirty="0" smtClean="0">
                <a:solidFill>
                  <a:srgbClr val="FF0000"/>
                </a:solidFill>
              </a:rPr>
              <a:t>Execução de </a:t>
            </a:r>
            <a:r>
              <a:rPr lang="pt-BR" sz="3200" b="1" dirty="0" err="1" smtClean="0">
                <a:solidFill>
                  <a:srgbClr val="FF0000"/>
                </a:solidFill>
              </a:rPr>
              <a:t>EstáNaÁrvore</a:t>
            </a:r>
            <a:r>
              <a:rPr lang="pt-BR" sz="3200" b="1" dirty="0" smtClean="0">
                <a:solidFill>
                  <a:srgbClr val="FF0000"/>
                </a:solidFill>
              </a:rPr>
              <a:t> para X = 39</a:t>
            </a:r>
            <a:endParaRPr lang="pt-BR" sz="3200" dirty="0">
              <a:solidFill>
                <a:srgbClr val="FF0000"/>
              </a:solidFill>
              <a:latin typeface="Garamond"/>
              <a:ea typeface="Times New Roman"/>
              <a:cs typeface="Times New Roman"/>
            </a:endParaRP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-34925" y="1803400"/>
            <a:ext cx="315913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3315" y="2420889"/>
            <a:ext cx="8411173" cy="2952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064896" cy="936104"/>
          </a:xfrm>
        </p:spPr>
        <p:txBody>
          <a:bodyPr>
            <a:norm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pt-BR" sz="3200" b="1" dirty="0" smtClean="0">
                <a:solidFill>
                  <a:srgbClr val="FF0000"/>
                </a:solidFill>
              </a:rPr>
              <a:t>Execução de </a:t>
            </a:r>
            <a:r>
              <a:rPr lang="pt-BR" sz="3200" b="1" dirty="0" err="1" smtClean="0">
                <a:solidFill>
                  <a:srgbClr val="FF0000"/>
                </a:solidFill>
              </a:rPr>
              <a:t>EstáNaÁrvore</a:t>
            </a:r>
            <a:r>
              <a:rPr lang="pt-BR" sz="3200" b="1" dirty="0" smtClean="0">
                <a:solidFill>
                  <a:srgbClr val="FF0000"/>
                </a:solidFill>
              </a:rPr>
              <a:t> para X = 70</a:t>
            </a:r>
            <a:endParaRPr lang="pt-BR" sz="3200" dirty="0">
              <a:solidFill>
                <a:srgbClr val="FF0000"/>
              </a:solidFill>
              <a:latin typeface="Garamond"/>
              <a:ea typeface="Times New Roman"/>
              <a:cs typeface="Times New Roman"/>
            </a:endParaRP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-34925" y="1803400"/>
            <a:ext cx="315913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638300"/>
            <a:ext cx="7883622" cy="4022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064896" cy="936104"/>
          </a:xfrm>
        </p:spPr>
        <p:txBody>
          <a:bodyPr>
            <a:norm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pt-BR" sz="3200" b="1" dirty="0" smtClean="0">
                <a:solidFill>
                  <a:srgbClr val="FF0000"/>
                </a:solidFill>
              </a:rPr>
              <a:t>Execução de </a:t>
            </a:r>
            <a:r>
              <a:rPr lang="pt-BR" sz="3200" b="1" dirty="0" err="1" smtClean="0">
                <a:solidFill>
                  <a:srgbClr val="FF0000"/>
                </a:solidFill>
              </a:rPr>
              <a:t>EstáNaÁrvore</a:t>
            </a:r>
            <a:r>
              <a:rPr lang="pt-BR" sz="3200" b="1" dirty="0" smtClean="0">
                <a:solidFill>
                  <a:srgbClr val="FF0000"/>
                </a:solidFill>
              </a:rPr>
              <a:t> para X = 70</a:t>
            </a:r>
            <a:endParaRPr lang="pt-BR" sz="3200" dirty="0">
              <a:solidFill>
                <a:srgbClr val="FF0000"/>
              </a:solidFill>
              <a:latin typeface="Garamond"/>
              <a:ea typeface="Times New Roman"/>
              <a:cs typeface="Times New Roman"/>
            </a:endParaRP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-34925" y="1803400"/>
            <a:ext cx="315913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288" y="1916832"/>
            <a:ext cx="8193515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272808" cy="115212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b="1" dirty="0" smtClean="0">
                <a:solidFill>
                  <a:srgbClr val="FF0000"/>
                </a:solidFill>
              </a:rPr>
              <a:t>Ao Elaborar Algoritmos Recursivos...</a:t>
            </a:r>
            <a:endParaRPr lang="pt-BR" dirty="0">
              <a:solidFill>
                <a:srgbClr val="FF0000"/>
              </a:solidFill>
              <a:latin typeface="Garamond"/>
              <a:ea typeface="Times New Roman"/>
              <a:cs typeface="Times New Roman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611560" y="1988840"/>
            <a:ext cx="8075240" cy="4525963"/>
          </a:xfrm>
        </p:spPr>
        <p:txBody>
          <a:bodyPr>
            <a:normAutofit fontScale="92500"/>
          </a:bodyPr>
          <a:lstStyle/>
          <a:p>
            <a:pPr lvl="0"/>
            <a:r>
              <a:rPr lang="pt-BR" dirty="0" smtClean="0"/>
              <a:t>Liste todos os casos, identificando-os como Caso 1, Caso 2, e assim por diante;</a:t>
            </a: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pt-BR" dirty="0" smtClean="0"/>
              <a:t>Identifique os casos em que é possível dar uma resposta de imediato, e proponha a resposta;</a:t>
            </a:r>
          </a:p>
          <a:p>
            <a:pPr lvl="0"/>
            <a:r>
              <a:rPr lang="pt-BR" dirty="0" smtClean="0"/>
              <a:t>Identifique os casos em que não é possível resolver de imediato, e procure resolver com uma ou mais chamadas recursivas.</a:t>
            </a: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-34925" y="1803400"/>
            <a:ext cx="315913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39552" y="1844824"/>
            <a:ext cx="8352928" cy="923330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2400" dirty="0" err="1" smtClean="0"/>
              <a:t>ImprimeTodos</a:t>
            </a:r>
            <a:r>
              <a:rPr lang="pt-BR" sz="2400" dirty="0" smtClean="0"/>
              <a:t> (parâmetro por referência R do tipo ABB);</a:t>
            </a:r>
          </a:p>
          <a:p>
            <a:pPr>
              <a:spcBef>
                <a:spcPts val="1200"/>
              </a:spcBef>
            </a:pPr>
            <a:r>
              <a:rPr lang="pt-BR" sz="2000" dirty="0" smtClean="0">
                <a:solidFill>
                  <a:srgbClr val="CC0000"/>
                </a:solidFill>
              </a:rPr>
              <a:t>/* Imprime todos os elementos da Árvore de Raiz R </a:t>
            </a:r>
            <a:r>
              <a:rPr lang="pt-BR" sz="2000" dirty="0" smtClean="0">
                <a:solidFill>
                  <a:srgbClr val="CC0000"/>
                </a:solidFill>
              </a:rPr>
              <a:t>*/</a:t>
            </a:r>
            <a:endParaRPr lang="pt-BR" sz="2000" dirty="0" smtClean="0">
              <a:solidFill>
                <a:srgbClr val="CC0000"/>
              </a:solidFill>
            </a:endParaRPr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5508104" y="188640"/>
            <a:ext cx="3312368" cy="86409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Exercícios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2" name="Retângulo 41"/>
          <p:cNvSpPr/>
          <p:nvPr/>
        </p:nvSpPr>
        <p:spPr>
          <a:xfrm>
            <a:off x="899592" y="951111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400" b="1" dirty="0" smtClean="0">
                <a:solidFill>
                  <a:srgbClr val="CC0000"/>
                </a:solidFill>
              </a:rPr>
              <a:t>Imprimir uma Árvore</a:t>
            </a:r>
            <a:endParaRPr lang="pt-BR" sz="2400" dirty="0">
              <a:solidFill>
                <a:srgbClr val="CC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553800"/>
            <a:ext cx="3412617" cy="3019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05672" y="3568427"/>
            <a:ext cx="9144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39552" y="1284436"/>
            <a:ext cx="8352928" cy="2000548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2400" dirty="0" err="1" smtClean="0"/>
              <a:t>ImprimeTodos</a:t>
            </a:r>
            <a:r>
              <a:rPr lang="pt-BR" sz="2400" dirty="0" smtClean="0"/>
              <a:t> (parâmetro por referência R do tipo ABB</a:t>
            </a:r>
            <a:r>
              <a:rPr lang="pt-BR" sz="2400" dirty="0" smtClean="0"/>
              <a:t>);</a:t>
            </a:r>
          </a:p>
          <a:p>
            <a:pPr>
              <a:spcBef>
                <a:spcPts val="1200"/>
              </a:spcBef>
            </a:pPr>
            <a:r>
              <a:rPr lang="pt-BR" dirty="0" smtClean="0"/>
              <a:t>Se (R != </a:t>
            </a:r>
            <a:r>
              <a:rPr lang="pt-BR" dirty="0" err="1" smtClean="0"/>
              <a:t>Null</a:t>
            </a:r>
            <a:r>
              <a:rPr lang="pt-BR" dirty="0" smtClean="0"/>
              <a:t>) </a:t>
            </a:r>
          </a:p>
          <a:p>
            <a:r>
              <a:rPr lang="pt-BR" dirty="0" smtClean="0"/>
              <a:t>Então {	Escreva(R→</a:t>
            </a:r>
            <a:r>
              <a:rPr lang="pt-BR" dirty="0" err="1" smtClean="0"/>
              <a:t>Info</a:t>
            </a:r>
            <a:r>
              <a:rPr lang="pt-BR" dirty="0" smtClean="0"/>
              <a:t>); 	</a:t>
            </a:r>
            <a:r>
              <a:rPr lang="pt-BR" dirty="0" smtClean="0">
                <a:solidFill>
                  <a:srgbClr val="FF0000"/>
                </a:solidFill>
              </a:rPr>
              <a:t>// imprime a informação da raiz</a:t>
            </a:r>
          </a:p>
          <a:p>
            <a:r>
              <a:rPr lang="pt-BR" dirty="0" smtClean="0"/>
              <a:t>	</a:t>
            </a:r>
            <a:r>
              <a:rPr lang="pt-BR" dirty="0" err="1" smtClean="0"/>
              <a:t>ImprimeTodos</a:t>
            </a:r>
            <a:r>
              <a:rPr lang="pt-BR" dirty="0" smtClean="0"/>
              <a:t>(R→</a:t>
            </a:r>
            <a:r>
              <a:rPr lang="pt-BR" dirty="0" err="1" smtClean="0"/>
              <a:t>Esq</a:t>
            </a:r>
            <a:r>
              <a:rPr lang="pt-BR" dirty="0" smtClean="0"/>
              <a:t>);	</a:t>
            </a:r>
            <a:r>
              <a:rPr lang="pt-BR" dirty="0" smtClean="0">
                <a:solidFill>
                  <a:srgbClr val="FF0000"/>
                </a:solidFill>
              </a:rPr>
              <a:t>// imprime todos da Subárvore Esquerda</a:t>
            </a:r>
          </a:p>
          <a:p>
            <a:r>
              <a:rPr lang="pt-BR" dirty="0" smtClean="0"/>
              <a:t>	</a:t>
            </a:r>
            <a:r>
              <a:rPr lang="pt-BR" dirty="0" err="1" smtClean="0"/>
              <a:t>ImprimeTodos</a:t>
            </a:r>
            <a:r>
              <a:rPr lang="pt-BR" dirty="0" smtClean="0"/>
              <a:t>(R→</a:t>
            </a:r>
            <a:r>
              <a:rPr lang="pt-BR" dirty="0" err="1" smtClean="0"/>
              <a:t>Dir</a:t>
            </a:r>
            <a:r>
              <a:rPr lang="pt-BR" dirty="0" smtClean="0"/>
              <a:t>); } 	</a:t>
            </a:r>
            <a:r>
              <a:rPr lang="pt-BR" dirty="0" smtClean="0">
                <a:solidFill>
                  <a:srgbClr val="FF0000"/>
                </a:solidFill>
              </a:rPr>
              <a:t>// imprime todos da Subárvore Direita</a:t>
            </a:r>
          </a:p>
          <a:p>
            <a:r>
              <a:rPr lang="pt-BR" dirty="0" smtClean="0"/>
              <a:t>} </a:t>
            </a:r>
            <a:r>
              <a:rPr lang="pt-BR" dirty="0" smtClean="0">
                <a:solidFill>
                  <a:srgbClr val="FF0000"/>
                </a:solidFill>
              </a:rPr>
              <a:t>// fim </a:t>
            </a:r>
            <a:r>
              <a:rPr lang="pt-BR" dirty="0" err="1" smtClean="0">
                <a:solidFill>
                  <a:srgbClr val="FF0000"/>
                </a:solidFill>
              </a:rPr>
              <a:t>ImprimeTodos</a:t>
            </a:r>
            <a:r>
              <a:rPr lang="pt-BR" dirty="0" smtClean="0">
                <a:solidFill>
                  <a:srgbClr val="FF0000"/>
                </a:solidFill>
              </a:rPr>
              <a:t> - </a:t>
            </a:r>
            <a:r>
              <a:rPr lang="pt-BR" b="1" dirty="0" err="1" smtClean="0">
                <a:solidFill>
                  <a:srgbClr val="FF0000"/>
                </a:solidFill>
              </a:rPr>
              <a:t>PréOrdem</a:t>
            </a:r>
            <a:endParaRPr lang="pt-BR" b="1" dirty="0" smtClean="0">
              <a:solidFill>
                <a:srgbClr val="FF0000"/>
              </a:solidFill>
            </a:endParaRPr>
          </a:p>
        </p:txBody>
      </p:sp>
      <p:sp>
        <p:nvSpPr>
          <p:cNvPr id="42" name="Retângulo 41"/>
          <p:cNvSpPr/>
          <p:nvPr/>
        </p:nvSpPr>
        <p:spPr>
          <a:xfrm>
            <a:off x="899592" y="272842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4000" b="1" dirty="0" smtClean="0"/>
              <a:t>Imprimir uma Árvore</a:t>
            </a:r>
            <a:endParaRPr lang="pt-BR" sz="40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594347"/>
            <a:ext cx="3556633" cy="3147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4653136"/>
            <a:ext cx="1075162" cy="144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90872" y="2420888"/>
            <a:ext cx="8229600" cy="4392488"/>
          </a:xfrm>
        </p:spPr>
        <p:txBody>
          <a:bodyPr>
            <a:noAutofit/>
          </a:bodyPr>
          <a:lstStyle/>
          <a:p>
            <a:pPr lvl="0"/>
            <a:r>
              <a:rPr lang="pt-BR" sz="2400" dirty="0" smtClean="0"/>
              <a:t>Entender o conceito, a nomenclatura e a representação usual da estrutura de armazenamento denominada </a:t>
            </a:r>
            <a:r>
              <a:rPr lang="pt-BR" sz="2400" b="1" dirty="0" smtClean="0">
                <a:solidFill>
                  <a:srgbClr val="FF0000"/>
                </a:solidFill>
              </a:rPr>
              <a:t>Árvore</a:t>
            </a:r>
            <a:r>
              <a:rPr lang="pt-BR" sz="2400" dirty="0" smtClean="0"/>
              <a:t>, e de um tipo especial de Árvore denominada  </a:t>
            </a:r>
            <a:r>
              <a:rPr lang="pt-BR" sz="2400" b="1" dirty="0" smtClean="0">
                <a:solidFill>
                  <a:srgbClr val="FF0000"/>
                </a:solidFill>
              </a:rPr>
              <a:t>Árvore Binária de Busca - ABB</a:t>
            </a:r>
            <a:r>
              <a:rPr lang="pt-BR" sz="2400" dirty="0" smtClean="0"/>
              <a:t>;</a:t>
            </a:r>
          </a:p>
          <a:p>
            <a:pPr lvl="0"/>
            <a:r>
              <a:rPr lang="pt-BR" sz="2400" dirty="0" smtClean="0"/>
              <a:t>Desenvolver habilidade para elaborar algoritmos sobre Árvores Binárias de Busca, e sobre Árvores em geral;</a:t>
            </a:r>
          </a:p>
          <a:p>
            <a:pPr lvl="0"/>
            <a:r>
              <a:rPr lang="pt-BR" sz="2400" dirty="0" smtClean="0"/>
              <a:t>Conhecer aplicações e a motivação para o uso de Árvores; entender as situações em que seu uso é pertinente;    </a:t>
            </a:r>
          </a:p>
          <a:p>
            <a:pPr lvl="0"/>
            <a:r>
              <a:rPr lang="pt-BR" sz="2400" dirty="0" smtClean="0"/>
              <a:t>Iniciar o desenvolvimento do seu jogo referente ao Desafio 4. </a:t>
            </a:r>
            <a:endParaRPr lang="pt-BR" sz="2400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11960" y="332656"/>
            <a:ext cx="4536504" cy="1728192"/>
          </a:xfrm>
        </p:spPr>
        <p:txBody>
          <a:bodyPr>
            <a:normAutofit/>
          </a:bodyPr>
          <a:lstStyle/>
          <a:p>
            <a:pPr lvl="0" algn="r"/>
            <a:r>
              <a:rPr lang="pt-BR" b="1" dirty="0">
                <a:solidFill>
                  <a:srgbClr val="C00000"/>
                </a:solidFill>
              </a:rPr>
              <a:t>Seus Objetivos neste </a:t>
            </a:r>
            <a:r>
              <a:rPr lang="pt-BR" b="1" dirty="0" smtClean="0">
                <a:solidFill>
                  <a:srgbClr val="C00000"/>
                </a:solidFill>
              </a:rPr>
              <a:t>Capítulo</a:t>
            </a:r>
            <a:endParaRPr lang="pt-BR" dirty="0">
              <a:solidFill>
                <a:srgbClr val="C00000"/>
              </a:solidFill>
            </a:endParaRPr>
          </a:p>
        </p:txBody>
      </p:sp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899592" y="332656"/>
            <a:ext cx="3582342" cy="1872208"/>
            <a:chOff x="3340" y="3975"/>
            <a:chExt cx="6749" cy="2657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6257" y="4441"/>
              <a:ext cx="1033" cy="264"/>
              <a:chOff x="-1" y="0"/>
              <a:chExt cx="20001" cy="20000"/>
            </a:xfrm>
          </p:grpSpPr>
          <p:sp>
            <p:nvSpPr>
              <p:cNvPr id="2052" name="Rectangle 4"/>
              <p:cNvSpPr>
                <a:spLocks noChangeArrowheads="1"/>
              </p:cNvSpPr>
              <p:nvPr/>
            </p:nvSpPr>
            <p:spPr bwMode="auto">
              <a:xfrm>
                <a:off x="5943" y="57"/>
                <a:ext cx="9076" cy="19943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2700" tIns="12700" rIns="12700" bIns="127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-1" y="0"/>
                <a:ext cx="20001" cy="19830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  <p:grpSp>
          <p:nvGrpSpPr>
            <p:cNvPr id="2054" name="Group 6"/>
            <p:cNvGrpSpPr>
              <a:grpSpLocks/>
            </p:cNvGrpSpPr>
            <p:nvPr/>
          </p:nvGrpSpPr>
          <p:grpSpPr bwMode="auto">
            <a:xfrm>
              <a:off x="3628" y="5661"/>
              <a:ext cx="1034" cy="264"/>
              <a:chOff x="-1" y="0"/>
              <a:chExt cx="20001" cy="20000"/>
            </a:xfrm>
          </p:grpSpPr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5943" y="57"/>
                <a:ext cx="9076" cy="19943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2700" tIns="12700" rIns="12700" bIns="127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-1" y="0"/>
                <a:ext cx="20001" cy="19830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  <p:grpSp>
          <p:nvGrpSpPr>
            <p:cNvPr id="2057" name="Group 9"/>
            <p:cNvGrpSpPr>
              <a:grpSpLocks/>
            </p:cNvGrpSpPr>
            <p:nvPr/>
          </p:nvGrpSpPr>
          <p:grpSpPr bwMode="auto">
            <a:xfrm>
              <a:off x="7547" y="5041"/>
              <a:ext cx="1033" cy="264"/>
              <a:chOff x="-1" y="0"/>
              <a:chExt cx="20001" cy="20000"/>
            </a:xfrm>
          </p:grpSpPr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5943" y="57"/>
                <a:ext cx="9076" cy="19943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2700" tIns="12700" rIns="12700" bIns="127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-1" y="0"/>
                <a:ext cx="20001" cy="19830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  <p:grpSp>
          <p:nvGrpSpPr>
            <p:cNvPr id="2060" name="Group 12"/>
            <p:cNvGrpSpPr>
              <a:grpSpLocks/>
            </p:cNvGrpSpPr>
            <p:nvPr/>
          </p:nvGrpSpPr>
          <p:grpSpPr bwMode="auto">
            <a:xfrm>
              <a:off x="4900" y="5053"/>
              <a:ext cx="1033" cy="264"/>
              <a:chOff x="-1" y="0"/>
              <a:chExt cx="20001" cy="20000"/>
            </a:xfrm>
          </p:grpSpPr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5943" y="57"/>
                <a:ext cx="9076" cy="19943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2700" tIns="12700" rIns="12700" bIns="127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/>
            </p:nvSpPr>
            <p:spPr bwMode="auto">
              <a:xfrm>
                <a:off x="-1" y="0"/>
                <a:ext cx="20001" cy="19830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  <p:grpSp>
          <p:nvGrpSpPr>
            <p:cNvPr id="2063" name="Group 15"/>
            <p:cNvGrpSpPr>
              <a:grpSpLocks/>
            </p:cNvGrpSpPr>
            <p:nvPr/>
          </p:nvGrpSpPr>
          <p:grpSpPr bwMode="auto">
            <a:xfrm>
              <a:off x="6001" y="5666"/>
              <a:ext cx="1032" cy="264"/>
              <a:chOff x="-1" y="0"/>
              <a:chExt cx="20001" cy="20000"/>
            </a:xfrm>
          </p:grpSpPr>
          <p:sp>
            <p:nvSpPr>
              <p:cNvPr id="2064" name="Rectangle 16"/>
              <p:cNvSpPr>
                <a:spLocks noChangeArrowheads="1"/>
              </p:cNvSpPr>
              <p:nvPr/>
            </p:nvSpPr>
            <p:spPr bwMode="auto">
              <a:xfrm>
                <a:off x="5943" y="57"/>
                <a:ext cx="9076" cy="19943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2700" tIns="12700" rIns="12700" bIns="127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5" name="Rectangle 17"/>
              <p:cNvSpPr>
                <a:spLocks noChangeArrowheads="1"/>
              </p:cNvSpPr>
              <p:nvPr/>
            </p:nvSpPr>
            <p:spPr bwMode="auto">
              <a:xfrm>
                <a:off x="-1" y="0"/>
                <a:ext cx="20001" cy="19830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  <p:grpSp>
          <p:nvGrpSpPr>
            <p:cNvPr id="2066" name="Group 18"/>
            <p:cNvGrpSpPr>
              <a:grpSpLocks/>
            </p:cNvGrpSpPr>
            <p:nvPr/>
          </p:nvGrpSpPr>
          <p:grpSpPr bwMode="auto">
            <a:xfrm>
              <a:off x="8799" y="5666"/>
              <a:ext cx="1033" cy="264"/>
              <a:chOff x="-1" y="0"/>
              <a:chExt cx="20001" cy="20000"/>
            </a:xfrm>
          </p:grpSpPr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5943" y="57"/>
                <a:ext cx="9076" cy="19943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2700" tIns="12700" rIns="12700" bIns="127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8" name="Rectangle 20"/>
              <p:cNvSpPr>
                <a:spLocks noChangeArrowheads="1"/>
              </p:cNvSpPr>
              <p:nvPr/>
            </p:nvSpPr>
            <p:spPr bwMode="auto">
              <a:xfrm>
                <a:off x="-1" y="0"/>
                <a:ext cx="20001" cy="19830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  <p:sp>
          <p:nvSpPr>
            <p:cNvPr id="2069" name="Line 21"/>
            <p:cNvSpPr>
              <a:spLocks noChangeShapeType="1"/>
            </p:cNvSpPr>
            <p:nvPr/>
          </p:nvSpPr>
          <p:spPr bwMode="auto">
            <a:xfrm flipH="1">
              <a:off x="4662" y="5220"/>
              <a:ext cx="370" cy="40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 type="diamond" w="med" len="med"/>
              <a:tailEnd type="triangle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70" name="Line 22"/>
            <p:cNvSpPr>
              <a:spLocks noChangeShapeType="1"/>
            </p:cNvSpPr>
            <p:nvPr/>
          </p:nvSpPr>
          <p:spPr bwMode="auto">
            <a:xfrm>
              <a:off x="5788" y="5220"/>
              <a:ext cx="212" cy="43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 type="diamond" w="med" len="med"/>
              <a:tailEnd type="triangle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71" name="Line 23"/>
            <p:cNvSpPr>
              <a:spLocks noChangeShapeType="1"/>
            </p:cNvSpPr>
            <p:nvPr/>
          </p:nvSpPr>
          <p:spPr bwMode="auto">
            <a:xfrm>
              <a:off x="8435" y="5207"/>
              <a:ext cx="339" cy="42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 type="diamond" w="med" len="med"/>
              <a:tailEnd type="triangle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72" name="Line 24"/>
            <p:cNvSpPr>
              <a:spLocks noChangeShapeType="1"/>
            </p:cNvSpPr>
            <p:nvPr/>
          </p:nvSpPr>
          <p:spPr bwMode="auto">
            <a:xfrm flipH="1">
              <a:off x="5933" y="4589"/>
              <a:ext cx="502" cy="45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 type="diamond" w="med" len="med"/>
              <a:tailEnd type="triangle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73" name="Line 25"/>
            <p:cNvSpPr>
              <a:spLocks noChangeShapeType="1"/>
            </p:cNvSpPr>
            <p:nvPr/>
          </p:nvSpPr>
          <p:spPr bwMode="auto">
            <a:xfrm>
              <a:off x="7177" y="4552"/>
              <a:ext cx="370" cy="48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 type="diamond" w="med" len="med"/>
              <a:tailEnd type="triangle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grpSp>
          <p:nvGrpSpPr>
            <p:cNvPr id="2074" name="Group 26"/>
            <p:cNvGrpSpPr>
              <a:grpSpLocks/>
            </p:cNvGrpSpPr>
            <p:nvPr/>
          </p:nvGrpSpPr>
          <p:grpSpPr bwMode="auto">
            <a:xfrm>
              <a:off x="6918" y="3975"/>
              <a:ext cx="1533" cy="434"/>
              <a:chOff x="0" y="0"/>
              <a:chExt cx="20000" cy="20000"/>
            </a:xfrm>
          </p:grpSpPr>
          <p:sp>
            <p:nvSpPr>
              <p:cNvPr id="2075" name="Line 27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6332" cy="20000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 type="none" w="lg" len="lg"/>
                <a:tailEnd type="triangle" w="lg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7578" y="4000"/>
                <a:ext cx="12422" cy="15414"/>
              </a:xfrm>
              <a:prstGeom prst="rect">
                <a:avLst/>
              </a:prstGeom>
              <a:noFill/>
              <a:ln w="31750">
                <a:noFill/>
                <a:miter lim="800000"/>
                <a:headEnd/>
                <a:tailEnd/>
              </a:ln>
            </p:spPr>
            <p:txBody>
              <a:bodyPr vert="horz" wrap="square" lIns="12700" tIns="12700" rIns="12700" bIns="127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077" name="Freeform 29"/>
            <p:cNvSpPr>
              <a:spLocks/>
            </p:cNvSpPr>
            <p:nvPr/>
          </p:nvSpPr>
          <p:spPr bwMode="auto">
            <a:xfrm rot="10800000">
              <a:off x="7342" y="5832"/>
              <a:ext cx="496" cy="188"/>
            </a:xfrm>
            <a:custGeom>
              <a:avLst/>
              <a:gdLst/>
              <a:ahLst/>
              <a:cxnLst>
                <a:cxn ang="0">
                  <a:pos x="304" y="0"/>
                </a:cxn>
                <a:cxn ang="0">
                  <a:pos x="113" y="25"/>
                </a:cxn>
                <a:cxn ang="0">
                  <a:pos x="439" y="102"/>
                </a:cxn>
                <a:cxn ang="0">
                  <a:pos x="0" y="119"/>
                </a:cxn>
                <a:cxn ang="0">
                  <a:pos x="611" y="188"/>
                </a:cxn>
                <a:cxn ang="0">
                  <a:pos x="551" y="200"/>
                </a:cxn>
                <a:cxn ang="0">
                  <a:pos x="326" y="225"/>
                </a:cxn>
                <a:cxn ang="0">
                  <a:pos x="75" y="213"/>
                </a:cxn>
              </a:cxnLst>
              <a:rect l="0" t="0" r="r" b="b"/>
              <a:pathLst>
                <a:path w="631" h="225">
                  <a:moveTo>
                    <a:pt x="304" y="0"/>
                  </a:moveTo>
                  <a:lnTo>
                    <a:pt x="113" y="25"/>
                  </a:lnTo>
                  <a:lnTo>
                    <a:pt x="439" y="102"/>
                  </a:lnTo>
                  <a:lnTo>
                    <a:pt x="0" y="119"/>
                  </a:lnTo>
                  <a:cubicBezTo>
                    <a:pt x="204" y="142"/>
                    <a:pt x="408" y="158"/>
                    <a:pt x="611" y="188"/>
                  </a:cubicBezTo>
                  <a:cubicBezTo>
                    <a:pt x="631" y="191"/>
                    <a:pt x="571" y="196"/>
                    <a:pt x="551" y="200"/>
                  </a:cubicBezTo>
                  <a:cubicBezTo>
                    <a:pt x="477" y="214"/>
                    <a:pt x="402" y="225"/>
                    <a:pt x="326" y="225"/>
                  </a:cubicBezTo>
                  <a:lnTo>
                    <a:pt x="75" y="213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78" name="Line 30"/>
            <p:cNvSpPr>
              <a:spLocks noChangeShapeType="1"/>
            </p:cNvSpPr>
            <p:nvPr/>
          </p:nvSpPr>
          <p:spPr bwMode="auto">
            <a:xfrm flipH="1">
              <a:off x="7630" y="5220"/>
              <a:ext cx="91" cy="593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 type="diamond" w="med" len="med"/>
              <a:tailEnd type="triangle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79" name="Freeform 31"/>
            <p:cNvSpPr>
              <a:spLocks/>
            </p:cNvSpPr>
            <p:nvPr/>
          </p:nvSpPr>
          <p:spPr bwMode="auto">
            <a:xfrm rot="10800000">
              <a:off x="8580" y="6408"/>
              <a:ext cx="496" cy="188"/>
            </a:xfrm>
            <a:custGeom>
              <a:avLst/>
              <a:gdLst/>
              <a:ahLst/>
              <a:cxnLst>
                <a:cxn ang="0">
                  <a:pos x="304" y="0"/>
                </a:cxn>
                <a:cxn ang="0">
                  <a:pos x="113" y="25"/>
                </a:cxn>
                <a:cxn ang="0">
                  <a:pos x="439" y="102"/>
                </a:cxn>
                <a:cxn ang="0">
                  <a:pos x="0" y="119"/>
                </a:cxn>
                <a:cxn ang="0">
                  <a:pos x="611" y="188"/>
                </a:cxn>
                <a:cxn ang="0">
                  <a:pos x="551" y="200"/>
                </a:cxn>
                <a:cxn ang="0">
                  <a:pos x="326" y="225"/>
                </a:cxn>
                <a:cxn ang="0">
                  <a:pos x="75" y="213"/>
                </a:cxn>
              </a:cxnLst>
              <a:rect l="0" t="0" r="r" b="b"/>
              <a:pathLst>
                <a:path w="631" h="225">
                  <a:moveTo>
                    <a:pt x="304" y="0"/>
                  </a:moveTo>
                  <a:lnTo>
                    <a:pt x="113" y="25"/>
                  </a:lnTo>
                  <a:lnTo>
                    <a:pt x="439" y="102"/>
                  </a:lnTo>
                  <a:lnTo>
                    <a:pt x="0" y="119"/>
                  </a:lnTo>
                  <a:cubicBezTo>
                    <a:pt x="204" y="142"/>
                    <a:pt x="408" y="158"/>
                    <a:pt x="611" y="188"/>
                  </a:cubicBezTo>
                  <a:cubicBezTo>
                    <a:pt x="631" y="191"/>
                    <a:pt x="571" y="196"/>
                    <a:pt x="551" y="200"/>
                  </a:cubicBezTo>
                  <a:cubicBezTo>
                    <a:pt x="477" y="214"/>
                    <a:pt x="402" y="225"/>
                    <a:pt x="326" y="225"/>
                  </a:cubicBezTo>
                  <a:lnTo>
                    <a:pt x="75" y="213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80" name="Line 32"/>
            <p:cNvSpPr>
              <a:spLocks noChangeShapeType="1"/>
            </p:cNvSpPr>
            <p:nvPr/>
          </p:nvSpPr>
          <p:spPr bwMode="auto">
            <a:xfrm flipH="1">
              <a:off x="8868" y="5796"/>
              <a:ext cx="91" cy="593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 type="diamond" w="med" len="med"/>
              <a:tailEnd type="triangle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81" name="Freeform 33"/>
            <p:cNvSpPr>
              <a:spLocks/>
            </p:cNvSpPr>
            <p:nvPr/>
          </p:nvSpPr>
          <p:spPr bwMode="auto">
            <a:xfrm rot="10800000">
              <a:off x="5788" y="6425"/>
              <a:ext cx="496" cy="188"/>
            </a:xfrm>
            <a:custGeom>
              <a:avLst/>
              <a:gdLst/>
              <a:ahLst/>
              <a:cxnLst>
                <a:cxn ang="0">
                  <a:pos x="304" y="0"/>
                </a:cxn>
                <a:cxn ang="0">
                  <a:pos x="113" y="25"/>
                </a:cxn>
                <a:cxn ang="0">
                  <a:pos x="439" y="102"/>
                </a:cxn>
                <a:cxn ang="0">
                  <a:pos x="0" y="119"/>
                </a:cxn>
                <a:cxn ang="0">
                  <a:pos x="611" y="188"/>
                </a:cxn>
                <a:cxn ang="0">
                  <a:pos x="551" y="200"/>
                </a:cxn>
                <a:cxn ang="0">
                  <a:pos x="326" y="225"/>
                </a:cxn>
                <a:cxn ang="0">
                  <a:pos x="75" y="213"/>
                </a:cxn>
              </a:cxnLst>
              <a:rect l="0" t="0" r="r" b="b"/>
              <a:pathLst>
                <a:path w="631" h="225">
                  <a:moveTo>
                    <a:pt x="304" y="0"/>
                  </a:moveTo>
                  <a:lnTo>
                    <a:pt x="113" y="25"/>
                  </a:lnTo>
                  <a:lnTo>
                    <a:pt x="439" y="102"/>
                  </a:lnTo>
                  <a:lnTo>
                    <a:pt x="0" y="119"/>
                  </a:lnTo>
                  <a:cubicBezTo>
                    <a:pt x="204" y="142"/>
                    <a:pt x="408" y="158"/>
                    <a:pt x="611" y="188"/>
                  </a:cubicBezTo>
                  <a:cubicBezTo>
                    <a:pt x="631" y="191"/>
                    <a:pt x="571" y="196"/>
                    <a:pt x="551" y="200"/>
                  </a:cubicBezTo>
                  <a:cubicBezTo>
                    <a:pt x="477" y="214"/>
                    <a:pt x="402" y="225"/>
                    <a:pt x="326" y="225"/>
                  </a:cubicBezTo>
                  <a:lnTo>
                    <a:pt x="75" y="213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82" name="Line 34"/>
            <p:cNvSpPr>
              <a:spLocks noChangeShapeType="1"/>
            </p:cNvSpPr>
            <p:nvPr/>
          </p:nvSpPr>
          <p:spPr bwMode="auto">
            <a:xfrm flipH="1">
              <a:off x="6076" y="5813"/>
              <a:ext cx="91" cy="593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 type="diamond" w="med" len="med"/>
              <a:tailEnd type="triangle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83" name="Freeform 35"/>
            <p:cNvSpPr>
              <a:spLocks/>
            </p:cNvSpPr>
            <p:nvPr/>
          </p:nvSpPr>
          <p:spPr bwMode="auto">
            <a:xfrm rot="10800000">
              <a:off x="3340" y="6444"/>
              <a:ext cx="496" cy="188"/>
            </a:xfrm>
            <a:custGeom>
              <a:avLst/>
              <a:gdLst/>
              <a:ahLst/>
              <a:cxnLst>
                <a:cxn ang="0">
                  <a:pos x="304" y="0"/>
                </a:cxn>
                <a:cxn ang="0">
                  <a:pos x="113" y="25"/>
                </a:cxn>
                <a:cxn ang="0">
                  <a:pos x="439" y="102"/>
                </a:cxn>
                <a:cxn ang="0">
                  <a:pos x="0" y="119"/>
                </a:cxn>
                <a:cxn ang="0">
                  <a:pos x="611" y="188"/>
                </a:cxn>
                <a:cxn ang="0">
                  <a:pos x="551" y="200"/>
                </a:cxn>
                <a:cxn ang="0">
                  <a:pos x="326" y="225"/>
                </a:cxn>
                <a:cxn ang="0">
                  <a:pos x="75" y="213"/>
                </a:cxn>
              </a:cxnLst>
              <a:rect l="0" t="0" r="r" b="b"/>
              <a:pathLst>
                <a:path w="631" h="225">
                  <a:moveTo>
                    <a:pt x="304" y="0"/>
                  </a:moveTo>
                  <a:lnTo>
                    <a:pt x="113" y="25"/>
                  </a:lnTo>
                  <a:lnTo>
                    <a:pt x="439" y="102"/>
                  </a:lnTo>
                  <a:lnTo>
                    <a:pt x="0" y="119"/>
                  </a:lnTo>
                  <a:cubicBezTo>
                    <a:pt x="204" y="142"/>
                    <a:pt x="408" y="158"/>
                    <a:pt x="611" y="188"/>
                  </a:cubicBezTo>
                  <a:cubicBezTo>
                    <a:pt x="631" y="191"/>
                    <a:pt x="571" y="196"/>
                    <a:pt x="551" y="200"/>
                  </a:cubicBezTo>
                  <a:cubicBezTo>
                    <a:pt x="477" y="214"/>
                    <a:pt x="402" y="225"/>
                    <a:pt x="326" y="225"/>
                  </a:cubicBezTo>
                  <a:lnTo>
                    <a:pt x="75" y="213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84" name="Line 36"/>
            <p:cNvSpPr>
              <a:spLocks noChangeShapeType="1"/>
            </p:cNvSpPr>
            <p:nvPr/>
          </p:nvSpPr>
          <p:spPr bwMode="auto">
            <a:xfrm flipH="1">
              <a:off x="3628" y="5832"/>
              <a:ext cx="91" cy="593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 type="diamond" w="med" len="med"/>
              <a:tailEnd type="triangle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85" name="Freeform 37"/>
            <p:cNvSpPr>
              <a:spLocks/>
            </p:cNvSpPr>
            <p:nvPr/>
          </p:nvSpPr>
          <p:spPr bwMode="auto">
            <a:xfrm rot="10800000">
              <a:off x="6794" y="6444"/>
              <a:ext cx="496" cy="188"/>
            </a:xfrm>
            <a:custGeom>
              <a:avLst/>
              <a:gdLst/>
              <a:ahLst/>
              <a:cxnLst>
                <a:cxn ang="0">
                  <a:pos x="304" y="0"/>
                </a:cxn>
                <a:cxn ang="0">
                  <a:pos x="113" y="25"/>
                </a:cxn>
                <a:cxn ang="0">
                  <a:pos x="439" y="102"/>
                </a:cxn>
                <a:cxn ang="0">
                  <a:pos x="0" y="119"/>
                </a:cxn>
                <a:cxn ang="0">
                  <a:pos x="611" y="188"/>
                </a:cxn>
                <a:cxn ang="0">
                  <a:pos x="551" y="200"/>
                </a:cxn>
                <a:cxn ang="0">
                  <a:pos x="326" y="225"/>
                </a:cxn>
                <a:cxn ang="0">
                  <a:pos x="75" y="213"/>
                </a:cxn>
              </a:cxnLst>
              <a:rect l="0" t="0" r="r" b="b"/>
              <a:pathLst>
                <a:path w="631" h="225">
                  <a:moveTo>
                    <a:pt x="304" y="0"/>
                  </a:moveTo>
                  <a:lnTo>
                    <a:pt x="113" y="25"/>
                  </a:lnTo>
                  <a:lnTo>
                    <a:pt x="439" y="102"/>
                  </a:lnTo>
                  <a:lnTo>
                    <a:pt x="0" y="119"/>
                  </a:lnTo>
                  <a:cubicBezTo>
                    <a:pt x="204" y="142"/>
                    <a:pt x="408" y="158"/>
                    <a:pt x="611" y="188"/>
                  </a:cubicBezTo>
                  <a:cubicBezTo>
                    <a:pt x="631" y="191"/>
                    <a:pt x="571" y="196"/>
                    <a:pt x="551" y="200"/>
                  </a:cubicBezTo>
                  <a:cubicBezTo>
                    <a:pt x="477" y="214"/>
                    <a:pt x="402" y="225"/>
                    <a:pt x="326" y="225"/>
                  </a:cubicBezTo>
                  <a:lnTo>
                    <a:pt x="75" y="213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86" name="Line 38"/>
            <p:cNvSpPr>
              <a:spLocks noChangeShapeType="1"/>
            </p:cNvSpPr>
            <p:nvPr/>
          </p:nvSpPr>
          <p:spPr bwMode="auto">
            <a:xfrm>
              <a:off x="6918" y="5813"/>
              <a:ext cx="115" cy="61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 type="diamond" w="med" len="med"/>
              <a:tailEnd type="triangle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87" name="Freeform 39"/>
            <p:cNvSpPr>
              <a:spLocks/>
            </p:cNvSpPr>
            <p:nvPr/>
          </p:nvSpPr>
          <p:spPr bwMode="auto">
            <a:xfrm rot="10800000">
              <a:off x="9593" y="6444"/>
              <a:ext cx="496" cy="188"/>
            </a:xfrm>
            <a:custGeom>
              <a:avLst/>
              <a:gdLst/>
              <a:ahLst/>
              <a:cxnLst>
                <a:cxn ang="0">
                  <a:pos x="304" y="0"/>
                </a:cxn>
                <a:cxn ang="0">
                  <a:pos x="113" y="25"/>
                </a:cxn>
                <a:cxn ang="0">
                  <a:pos x="439" y="102"/>
                </a:cxn>
                <a:cxn ang="0">
                  <a:pos x="0" y="119"/>
                </a:cxn>
                <a:cxn ang="0">
                  <a:pos x="611" y="188"/>
                </a:cxn>
                <a:cxn ang="0">
                  <a:pos x="551" y="200"/>
                </a:cxn>
                <a:cxn ang="0">
                  <a:pos x="326" y="225"/>
                </a:cxn>
                <a:cxn ang="0">
                  <a:pos x="75" y="213"/>
                </a:cxn>
              </a:cxnLst>
              <a:rect l="0" t="0" r="r" b="b"/>
              <a:pathLst>
                <a:path w="631" h="225">
                  <a:moveTo>
                    <a:pt x="304" y="0"/>
                  </a:moveTo>
                  <a:lnTo>
                    <a:pt x="113" y="25"/>
                  </a:lnTo>
                  <a:lnTo>
                    <a:pt x="439" y="102"/>
                  </a:lnTo>
                  <a:lnTo>
                    <a:pt x="0" y="119"/>
                  </a:lnTo>
                  <a:cubicBezTo>
                    <a:pt x="204" y="142"/>
                    <a:pt x="408" y="158"/>
                    <a:pt x="611" y="188"/>
                  </a:cubicBezTo>
                  <a:cubicBezTo>
                    <a:pt x="631" y="191"/>
                    <a:pt x="571" y="196"/>
                    <a:pt x="551" y="200"/>
                  </a:cubicBezTo>
                  <a:cubicBezTo>
                    <a:pt x="477" y="214"/>
                    <a:pt x="402" y="225"/>
                    <a:pt x="326" y="225"/>
                  </a:cubicBezTo>
                  <a:lnTo>
                    <a:pt x="75" y="213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88" name="Line 40"/>
            <p:cNvSpPr>
              <a:spLocks noChangeShapeType="1"/>
            </p:cNvSpPr>
            <p:nvPr/>
          </p:nvSpPr>
          <p:spPr bwMode="auto">
            <a:xfrm>
              <a:off x="9717" y="5813"/>
              <a:ext cx="115" cy="61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 type="diamond" w="med" len="med"/>
              <a:tailEnd type="triangle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89" name="Freeform 41"/>
            <p:cNvSpPr>
              <a:spLocks/>
            </p:cNvSpPr>
            <p:nvPr/>
          </p:nvSpPr>
          <p:spPr bwMode="auto">
            <a:xfrm rot="10800000">
              <a:off x="4404" y="6444"/>
              <a:ext cx="496" cy="188"/>
            </a:xfrm>
            <a:custGeom>
              <a:avLst/>
              <a:gdLst/>
              <a:ahLst/>
              <a:cxnLst>
                <a:cxn ang="0">
                  <a:pos x="304" y="0"/>
                </a:cxn>
                <a:cxn ang="0">
                  <a:pos x="113" y="25"/>
                </a:cxn>
                <a:cxn ang="0">
                  <a:pos x="439" y="102"/>
                </a:cxn>
                <a:cxn ang="0">
                  <a:pos x="0" y="119"/>
                </a:cxn>
                <a:cxn ang="0">
                  <a:pos x="611" y="188"/>
                </a:cxn>
                <a:cxn ang="0">
                  <a:pos x="551" y="200"/>
                </a:cxn>
                <a:cxn ang="0">
                  <a:pos x="326" y="225"/>
                </a:cxn>
                <a:cxn ang="0">
                  <a:pos x="75" y="213"/>
                </a:cxn>
              </a:cxnLst>
              <a:rect l="0" t="0" r="r" b="b"/>
              <a:pathLst>
                <a:path w="631" h="225">
                  <a:moveTo>
                    <a:pt x="304" y="0"/>
                  </a:moveTo>
                  <a:lnTo>
                    <a:pt x="113" y="25"/>
                  </a:lnTo>
                  <a:lnTo>
                    <a:pt x="439" y="102"/>
                  </a:lnTo>
                  <a:lnTo>
                    <a:pt x="0" y="119"/>
                  </a:lnTo>
                  <a:cubicBezTo>
                    <a:pt x="204" y="142"/>
                    <a:pt x="408" y="158"/>
                    <a:pt x="611" y="188"/>
                  </a:cubicBezTo>
                  <a:cubicBezTo>
                    <a:pt x="631" y="191"/>
                    <a:pt x="571" y="196"/>
                    <a:pt x="551" y="200"/>
                  </a:cubicBezTo>
                  <a:cubicBezTo>
                    <a:pt x="477" y="214"/>
                    <a:pt x="402" y="225"/>
                    <a:pt x="326" y="225"/>
                  </a:cubicBezTo>
                  <a:lnTo>
                    <a:pt x="75" y="213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90" name="Line 42"/>
            <p:cNvSpPr>
              <a:spLocks noChangeShapeType="1"/>
            </p:cNvSpPr>
            <p:nvPr/>
          </p:nvSpPr>
          <p:spPr bwMode="auto">
            <a:xfrm>
              <a:off x="4528" y="5813"/>
              <a:ext cx="115" cy="61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 type="diamond" w="med" len="med"/>
              <a:tailEnd type="triangle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39552" y="1428452"/>
            <a:ext cx="8352928" cy="2000548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2400" dirty="0" err="1" smtClean="0"/>
              <a:t>ImprimeTodos</a:t>
            </a:r>
            <a:r>
              <a:rPr lang="pt-BR" sz="2400" dirty="0" smtClean="0"/>
              <a:t> (parâmetro por referência R do tipo ABB</a:t>
            </a:r>
            <a:r>
              <a:rPr lang="pt-BR" sz="2400" dirty="0" smtClean="0"/>
              <a:t>);</a:t>
            </a:r>
          </a:p>
          <a:p>
            <a:pPr>
              <a:spcBef>
                <a:spcPts val="1200"/>
              </a:spcBef>
            </a:pPr>
            <a:r>
              <a:rPr lang="pt-BR" dirty="0" smtClean="0"/>
              <a:t>Se (R != </a:t>
            </a:r>
            <a:r>
              <a:rPr lang="pt-BR" dirty="0" err="1" smtClean="0"/>
              <a:t>Null</a:t>
            </a:r>
            <a:r>
              <a:rPr lang="pt-BR" dirty="0" smtClean="0"/>
              <a:t>) </a:t>
            </a:r>
          </a:p>
          <a:p>
            <a:r>
              <a:rPr lang="pt-BR" dirty="0" smtClean="0"/>
              <a:t>Então {	</a:t>
            </a:r>
            <a:r>
              <a:rPr lang="pt-BR" dirty="0" err="1" smtClean="0"/>
              <a:t>ImprimeTodos</a:t>
            </a:r>
            <a:r>
              <a:rPr lang="pt-BR" dirty="0" smtClean="0"/>
              <a:t>(R</a:t>
            </a:r>
            <a:r>
              <a:rPr lang="pt-BR" dirty="0" smtClean="0"/>
              <a:t>→</a:t>
            </a:r>
            <a:r>
              <a:rPr lang="pt-BR" dirty="0" err="1" smtClean="0"/>
              <a:t>Esq</a:t>
            </a:r>
            <a:r>
              <a:rPr lang="pt-BR" dirty="0" smtClean="0"/>
              <a:t>);	</a:t>
            </a:r>
            <a:r>
              <a:rPr lang="pt-BR" dirty="0" smtClean="0">
                <a:solidFill>
                  <a:srgbClr val="FF0000"/>
                </a:solidFill>
              </a:rPr>
              <a:t>// imprime todos da Subárvore Esquerda</a:t>
            </a:r>
          </a:p>
          <a:p>
            <a:r>
              <a:rPr lang="pt-BR" dirty="0" smtClean="0"/>
              <a:t>	 Escreva(R→</a:t>
            </a:r>
            <a:r>
              <a:rPr lang="pt-BR" dirty="0" err="1" smtClean="0"/>
              <a:t>Info</a:t>
            </a:r>
            <a:r>
              <a:rPr lang="pt-BR" dirty="0" smtClean="0"/>
              <a:t>); 	</a:t>
            </a:r>
            <a:r>
              <a:rPr lang="pt-BR" dirty="0" smtClean="0">
                <a:solidFill>
                  <a:srgbClr val="FF0000"/>
                </a:solidFill>
              </a:rPr>
              <a:t>// imprime a informação da </a:t>
            </a:r>
            <a:r>
              <a:rPr lang="pt-BR" dirty="0" smtClean="0">
                <a:solidFill>
                  <a:srgbClr val="FF0000"/>
                </a:solidFill>
              </a:rPr>
              <a:t>raiz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smtClean="0">
                <a:solidFill>
                  <a:srgbClr val="FF0000"/>
                </a:solidFill>
              </a:rPr>
              <a:t>               </a:t>
            </a:r>
            <a:r>
              <a:rPr lang="pt-BR" dirty="0" err="1" smtClean="0"/>
              <a:t>ImprimeTodos</a:t>
            </a:r>
            <a:r>
              <a:rPr lang="pt-BR" dirty="0" smtClean="0"/>
              <a:t>(R</a:t>
            </a:r>
            <a:r>
              <a:rPr lang="pt-BR" dirty="0" smtClean="0"/>
              <a:t>→</a:t>
            </a:r>
            <a:r>
              <a:rPr lang="pt-BR" dirty="0" err="1" smtClean="0"/>
              <a:t>Dir</a:t>
            </a:r>
            <a:r>
              <a:rPr lang="pt-BR" dirty="0" smtClean="0"/>
              <a:t>); } 	</a:t>
            </a:r>
            <a:r>
              <a:rPr lang="pt-BR" dirty="0" smtClean="0">
                <a:solidFill>
                  <a:srgbClr val="FF0000"/>
                </a:solidFill>
              </a:rPr>
              <a:t>// imprime todos da Subárvore Direita</a:t>
            </a:r>
          </a:p>
          <a:p>
            <a:r>
              <a:rPr lang="pt-BR" dirty="0" smtClean="0"/>
              <a:t>} </a:t>
            </a:r>
            <a:r>
              <a:rPr lang="pt-BR" dirty="0" smtClean="0">
                <a:solidFill>
                  <a:srgbClr val="FF0000"/>
                </a:solidFill>
              </a:rPr>
              <a:t>// fim </a:t>
            </a:r>
            <a:r>
              <a:rPr lang="pt-BR" dirty="0" err="1" smtClean="0">
                <a:solidFill>
                  <a:srgbClr val="FF0000"/>
                </a:solidFill>
              </a:rPr>
              <a:t>ImprimeTodos</a:t>
            </a:r>
            <a:r>
              <a:rPr lang="pt-BR" dirty="0" smtClean="0">
                <a:solidFill>
                  <a:srgbClr val="FF0000"/>
                </a:solidFill>
              </a:rPr>
              <a:t> - </a:t>
            </a:r>
            <a:r>
              <a:rPr lang="pt-BR" b="1" dirty="0" err="1" smtClean="0">
                <a:solidFill>
                  <a:srgbClr val="FF0000"/>
                </a:solidFill>
              </a:rPr>
              <a:t>InOrdem</a:t>
            </a:r>
            <a:endParaRPr lang="pt-BR" b="1" dirty="0" smtClean="0">
              <a:solidFill>
                <a:srgbClr val="FF0000"/>
              </a:solidFill>
            </a:endParaRPr>
          </a:p>
        </p:txBody>
      </p:sp>
      <p:sp>
        <p:nvSpPr>
          <p:cNvPr id="42" name="Retângulo 41"/>
          <p:cNvSpPr/>
          <p:nvPr/>
        </p:nvSpPr>
        <p:spPr>
          <a:xfrm>
            <a:off x="899592" y="272842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4000" b="1" dirty="0" smtClean="0"/>
              <a:t>Imprimir uma Árvore</a:t>
            </a:r>
            <a:endParaRPr lang="pt-BR" sz="40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594347"/>
            <a:ext cx="3556633" cy="3147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4653136"/>
            <a:ext cx="1075162" cy="144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11560" y="3703672"/>
            <a:ext cx="8208912" cy="2677656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2400" b="1" dirty="0" smtClean="0"/>
              <a:t>Exercício 8.4 Soma dos Elementos de uma Árvore</a:t>
            </a:r>
            <a:endParaRPr lang="pt-BR" sz="2400" dirty="0" smtClean="0"/>
          </a:p>
          <a:p>
            <a:endParaRPr lang="pt-BR" sz="2400" b="1" dirty="0" smtClean="0"/>
          </a:p>
          <a:p>
            <a:r>
              <a:rPr lang="pt-BR" sz="2400" b="1" dirty="0" smtClean="0"/>
              <a:t>Exercício 8.5 Número de Nós com um Único Filho</a:t>
            </a:r>
            <a:endParaRPr lang="pt-BR" sz="2400" dirty="0" smtClean="0"/>
          </a:p>
          <a:p>
            <a:endParaRPr lang="pt-BR" sz="2400" dirty="0" smtClean="0">
              <a:solidFill>
                <a:srgbClr val="FF0000"/>
              </a:solidFill>
            </a:endParaRPr>
          </a:p>
          <a:p>
            <a:r>
              <a:rPr lang="pt-BR" sz="2400" b="1" dirty="0" smtClean="0"/>
              <a:t>Exercício 8.6 Árvores São Iguais</a:t>
            </a:r>
            <a:r>
              <a:rPr lang="pt-BR" sz="2400" b="1" dirty="0" smtClean="0"/>
              <a:t>?</a:t>
            </a:r>
          </a:p>
          <a:p>
            <a:endParaRPr lang="pt-BR" sz="2400" b="1" dirty="0" smtClean="0"/>
          </a:p>
          <a:p>
            <a:r>
              <a:rPr lang="pt-BR" sz="2400" b="1" dirty="0" smtClean="0"/>
              <a:t>Exercício 8.7 É Árvore Binária de Busca</a:t>
            </a:r>
            <a:r>
              <a:rPr lang="pt-BR" sz="2400" b="1" dirty="0" smtClean="0"/>
              <a:t>?</a:t>
            </a:r>
            <a:endParaRPr lang="pt-BR" sz="2400" dirty="0" smtClean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1475656" y="692696"/>
            <a:ext cx="3312368" cy="86409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Exercícios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91831" y="188640"/>
            <a:ext cx="3556633" cy="3147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1988840"/>
            <a:ext cx="1075162" cy="144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b="1" dirty="0" smtClean="0"/>
              <a:t>ABB: Onde Inserir o 37?</a:t>
            </a:r>
            <a:endParaRPr lang="pt-BR" dirty="0">
              <a:solidFill>
                <a:srgbClr val="FF0000"/>
              </a:solidFill>
              <a:latin typeface="Garamond"/>
              <a:ea typeface="Times New Roman"/>
              <a:cs typeface="Times New Roman"/>
            </a:endParaRP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-34925" y="1803400"/>
            <a:ext cx="315913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516092"/>
            <a:ext cx="4785258" cy="4577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778694"/>
            <a:ext cx="3898776" cy="2866330"/>
          </a:xfrm>
        </p:spPr>
        <p:txBody>
          <a:bodyPr>
            <a:noAutofit/>
          </a:bodyPr>
          <a:lstStyle/>
          <a:p>
            <a:pPr lvl="0" algn="l" fontAlgn="base">
              <a:spcAft>
                <a:spcPct val="0"/>
              </a:spcAft>
            </a:pPr>
            <a:r>
              <a:rPr lang="pt-BR" sz="4000" b="1" dirty="0" smtClean="0">
                <a:solidFill>
                  <a:srgbClr val="A4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Inserindo Novos Valores em uma ABB</a:t>
            </a:r>
            <a:endParaRPr lang="pt-BR" sz="4000" dirty="0" smtClean="0">
              <a:solidFill>
                <a:srgbClr val="A4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-34925" y="1803400"/>
            <a:ext cx="315913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32656"/>
            <a:ext cx="3404014" cy="3256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48072" y="4134559"/>
            <a:ext cx="8172400" cy="2246769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pt-BR" sz="2800" dirty="0" smtClean="0"/>
              <a:t>Inserir </a:t>
            </a:r>
            <a:r>
              <a:rPr lang="pt-BR" sz="2800" dirty="0" smtClean="0"/>
              <a:t>novos elementos como Nós Terminais (sem Filhos</a:t>
            </a:r>
            <a:r>
              <a:rPr lang="pt-BR" sz="2800" dirty="0" smtClean="0"/>
              <a:t>);</a:t>
            </a:r>
          </a:p>
          <a:p>
            <a:pPr marL="0" marR="0" lvl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pt-BR" sz="2800" dirty="0" smtClean="0"/>
          </a:p>
          <a:p>
            <a:pPr marL="0" marR="0" lvl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pt-BR" sz="2800" dirty="0" smtClean="0"/>
              <a:t>Procurar </a:t>
            </a:r>
            <a:r>
              <a:rPr lang="pt-BR" sz="2800" dirty="0" smtClean="0"/>
              <a:t>o lugar certo, considerado o critério que define uma ABB, e então inserir.</a:t>
            </a:r>
            <a:endParaRPr lang="pt-B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899592" y="1213010"/>
            <a:ext cx="7560840" cy="2431435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2400" b="1" dirty="0" smtClean="0"/>
              <a:t>Insere</a:t>
            </a:r>
            <a:r>
              <a:rPr lang="pt-BR" sz="2400" dirty="0" smtClean="0"/>
              <a:t> (parâmetro por referência </a:t>
            </a:r>
            <a:r>
              <a:rPr lang="pt-BR" sz="2400" b="1" dirty="0" smtClean="0"/>
              <a:t>R</a:t>
            </a:r>
            <a:r>
              <a:rPr lang="pt-BR" sz="2400" dirty="0" smtClean="0"/>
              <a:t> do tipo ABB, parâmetro </a:t>
            </a:r>
            <a:r>
              <a:rPr lang="pt-BR" sz="2400" b="1" dirty="0" smtClean="0"/>
              <a:t>X</a:t>
            </a:r>
            <a:r>
              <a:rPr lang="pt-BR" sz="2400" dirty="0" smtClean="0"/>
              <a:t> do tipo Inteiro, parâmetro por referência </a:t>
            </a:r>
            <a:r>
              <a:rPr lang="pt-BR" sz="2400" b="1" dirty="0" smtClean="0"/>
              <a:t>Ok</a:t>
            </a:r>
            <a:r>
              <a:rPr lang="pt-BR" sz="2400" dirty="0" smtClean="0"/>
              <a:t> do tipo </a:t>
            </a:r>
            <a:r>
              <a:rPr lang="pt-BR" sz="2400" dirty="0" err="1" smtClean="0"/>
              <a:t>Boolean</a:t>
            </a:r>
            <a:r>
              <a:rPr lang="pt-BR" sz="2400" dirty="0" smtClean="0"/>
              <a:t>);</a:t>
            </a:r>
          </a:p>
          <a:p>
            <a:endParaRPr lang="pt-BR" sz="2000" dirty="0" smtClean="0"/>
          </a:p>
          <a:p>
            <a:r>
              <a:rPr lang="pt-BR" sz="2000" dirty="0" smtClean="0">
                <a:solidFill>
                  <a:srgbClr val="FF0000"/>
                </a:solidFill>
              </a:rPr>
              <a:t>/* Insere o valor X na ABB de Raiz R, como um Nó terminal, sem Filhos. Ok retorna Verdadeiro para o caso de X ter sido inserido, e Falso  caso contrário. */</a:t>
            </a:r>
            <a:endParaRPr lang="pt-BR" sz="2000" dirty="0">
              <a:solidFill>
                <a:srgbClr val="FF0000"/>
              </a:solidFill>
            </a:endParaRPr>
          </a:p>
        </p:txBody>
      </p:sp>
      <p:sp>
        <p:nvSpPr>
          <p:cNvPr id="42" name="Retângulo 41"/>
          <p:cNvSpPr/>
          <p:nvPr/>
        </p:nvSpPr>
        <p:spPr>
          <a:xfrm>
            <a:off x="899592" y="272842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4000" b="1" dirty="0" smtClean="0"/>
              <a:t>Insere</a:t>
            </a:r>
            <a:endParaRPr lang="pt-BR" sz="40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3849207"/>
            <a:ext cx="3268601" cy="28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4653136"/>
            <a:ext cx="1075162" cy="144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tângulo 41"/>
          <p:cNvSpPr/>
          <p:nvPr/>
        </p:nvSpPr>
        <p:spPr>
          <a:xfrm>
            <a:off x="5364088" y="908720"/>
            <a:ext cx="21967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dirty="0" smtClean="0">
                <a:solidFill>
                  <a:srgbClr val="A40000"/>
                </a:solidFill>
              </a:rPr>
              <a:t>Insere</a:t>
            </a:r>
            <a:endParaRPr lang="pt-BR" sz="4000" dirty="0">
              <a:solidFill>
                <a:srgbClr val="A40000"/>
              </a:solidFill>
            </a:endParaRP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75142"/>
            <a:ext cx="3623469" cy="5834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83568" y="185727"/>
            <a:ext cx="7992888" cy="6555641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2400" b="1" dirty="0" smtClean="0"/>
              <a:t>Insere</a:t>
            </a:r>
            <a:r>
              <a:rPr lang="pt-BR" sz="2400" dirty="0" smtClean="0"/>
              <a:t> (parâmetro </a:t>
            </a:r>
            <a:r>
              <a:rPr lang="pt-BR" sz="2400" dirty="0" smtClean="0">
                <a:solidFill>
                  <a:srgbClr val="FF0000"/>
                </a:solidFill>
              </a:rPr>
              <a:t>por referência </a:t>
            </a:r>
            <a:r>
              <a:rPr lang="pt-BR" sz="2400" b="1" dirty="0" smtClean="0"/>
              <a:t>R</a:t>
            </a:r>
            <a:r>
              <a:rPr lang="pt-BR" sz="2400" dirty="0" smtClean="0"/>
              <a:t> do tipo ABB, parâmetro </a:t>
            </a:r>
            <a:r>
              <a:rPr lang="pt-BR" sz="2400" b="1" dirty="0" smtClean="0"/>
              <a:t>X</a:t>
            </a:r>
            <a:r>
              <a:rPr lang="pt-BR" sz="2400" dirty="0" smtClean="0"/>
              <a:t> do tipo Inteiro, parâmetro por referência </a:t>
            </a:r>
            <a:r>
              <a:rPr lang="pt-BR" sz="2400" b="1" dirty="0" smtClean="0"/>
              <a:t>Ok</a:t>
            </a:r>
            <a:r>
              <a:rPr lang="pt-BR" sz="2400" dirty="0" smtClean="0"/>
              <a:t> do tipo </a:t>
            </a:r>
            <a:r>
              <a:rPr lang="pt-BR" sz="2400" dirty="0" err="1" smtClean="0"/>
              <a:t>Boolean</a:t>
            </a:r>
            <a:r>
              <a:rPr lang="pt-BR" sz="2400" dirty="0" smtClean="0"/>
              <a:t>);</a:t>
            </a:r>
          </a:p>
          <a:p>
            <a:endParaRPr lang="pt-BR" sz="2000" dirty="0" smtClean="0"/>
          </a:p>
          <a:p>
            <a:r>
              <a:rPr lang="pt-BR" sz="2000" dirty="0" smtClean="0"/>
              <a:t>Variável P do tipo </a:t>
            </a:r>
            <a:r>
              <a:rPr lang="pt-BR" sz="2000" dirty="0" err="1" smtClean="0"/>
              <a:t>NodePtr</a:t>
            </a:r>
            <a:r>
              <a:rPr lang="pt-BR" sz="2000" dirty="0" smtClean="0"/>
              <a:t>; </a:t>
            </a:r>
          </a:p>
          <a:p>
            <a:r>
              <a:rPr lang="pt-BR" sz="2000" dirty="0" smtClean="0"/>
              <a:t> </a:t>
            </a:r>
          </a:p>
          <a:p>
            <a:r>
              <a:rPr lang="pt-BR" dirty="0" smtClean="0"/>
              <a:t>Se (R == </a:t>
            </a:r>
            <a:r>
              <a:rPr lang="pt-BR" dirty="0" err="1" smtClean="0"/>
              <a:t>Null</a:t>
            </a:r>
            <a:r>
              <a:rPr lang="pt-BR" dirty="0" smtClean="0"/>
              <a:t>) </a:t>
            </a:r>
          </a:p>
          <a:p>
            <a:r>
              <a:rPr lang="pt-BR" dirty="0" smtClean="0"/>
              <a:t>Então {	P = </a:t>
            </a:r>
            <a:r>
              <a:rPr lang="pt-BR" dirty="0" err="1" smtClean="0"/>
              <a:t>NewNode</a:t>
            </a:r>
            <a:r>
              <a:rPr lang="pt-BR" dirty="0" smtClean="0"/>
              <a:t>;      </a:t>
            </a:r>
            <a:r>
              <a:rPr lang="pt-BR" dirty="0" smtClean="0">
                <a:solidFill>
                  <a:srgbClr val="FF0000"/>
                </a:solidFill>
              </a:rPr>
              <a:t>// Caso </a:t>
            </a:r>
            <a:r>
              <a:rPr lang="pt-BR" b="1" dirty="0" smtClean="0">
                <a:solidFill>
                  <a:srgbClr val="FF0000"/>
                </a:solidFill>
              </a:rPr>
              <a:t>1</a:t>
            </a:r>
            <a:r>
              <a:rPr lang="pt-BR" dirty="0" smtClean="0">
                <a:solidFill>
                  <a:srgbClr val="FF0000"/>
                </a:solidFill>
              </a:rPr>
              <a:t>: Achou o lugar; insere e </a:t>
            </a:r>
            <a:r>
              <a:rPr lang="pt-BR" dirty="0" smtClean="0">
                <a:solidFill>
                  <a:srgbClr val="FF0000"/>
                </a:solidFill>
              </a:rPr>
              <a:t>acaba</a:t>
            </a:r>
            <a:endParaRPr lang="pt-BR" dirty="0" smtClean="0"/>
          </a:p>
          <a:p>
            <a:r>
              <a:rPr lang="pt-BR" dirty="0" smtClean="0"/>
              <a:t>	P→</a:t>
            </a:r>
            <a:r>
              <a:rPr lang="pt-BR" dirty="0" err="1" smtClean="0"/>
              <a:t>Info</a:t>
            </a:r>
            <a:r>
              <a:rPr lang="pt-BR" dirty="0" smtClean="0"/>
              <a:t> = X;</a:t>
            </a:r>
          </a:p>
          <a:p>
            <a:r>
              <a:rPr lang="pt-BR" dirty="0" smtClean="0"/>
              <a:t>	P→</a:t>
            </a:r>
            <a:r>
              <a:rPr lang="pt-BR" dirty="0" err="1" smtClean="0"/>
              <a:t>Dir</a:t>
            </a:r>
            <a:r>
              <a:rPr lang="pt-BR" dirty="0" smtClean="0"/>
              <a:t> = </a:t>
            </a:r>
            <a:r>
              <a:rPr lang="pt-BR" dirty="0" err="1" smtClean="0"/>
              <a:t>Null</a:t>
            </a:r>
            <a:r>
              <a:rPr lang="pt-BR" dirty="0" smtClean="0"/>
              <a:t>;</a:t>
            </a:r>
          </a:p>
          <a:p>
            <a:r>
              <a:rPr lang="pt-BR" dirty="0" smtClean="0"/>
              <a:t>	P→</a:t>
            </a:r>
            <a:r>
              <a:rPr lang="pt-BR" dirty="0" err="1" smtClean="0"/>
              <a:t>Esq</a:t>
            </a:r>
            <a:r>
              <a:rPr lang="pt-BR" dirty="0" smtClean="0"/>
              <a:t> = </a:t>
            </a:r>
            <a:r>
              <a:rPr lang="pt-BR" dirty="0" err="1" smtClean="0"/>
              <a:t>Null</a:t>
            </a:r>
            <a:r>
              <a:rPr lang="pt-BR" dirty="0" smtClean="0"/>
              <a:t>;</a:t>
            </a:r>
          </a:p>
          <a:p>
            <a:r>
              <a:rPr lang="pt-BR" dirty="0" smtClean="0"/>
              <a:t>	R = P;</a:t>
            </a:r>
          </a:p>
          <a:p>
            <a:r>
              <a:rPr lang="pt-BR" dirty="0" smtClean="0"/>
              <a:t>               P = </a:t>
            </a:r>
            <a:r>
              <a:rPr lang="pt-BR" dirty="0" err="1" smtClean="0"/>
              <a:t>Null</a:t>
            </a:r>
            <a:r>
              <a:rPr lang="pt-BR" dirty="0" smtClean="0"/>
              <a:t>;</a:t>
            </a:r>
          </a:p>
          <a:p>
            <a:r>
              <a:rPr lang="pt-BR" dirty="0" smtClean="0"/>
              <a:t>	Ok = Verdadeiro; }</a:t>
            </a:r>
          </a:p>
          <a:p>
            <a:r>
              <a:rPr lang="pt-BR" dirty="0" smtClean="0"/>
              <a:t>Senão {	Se (X == R→</a:t>
            </a:r>
            <a:r>
              <a:rPr lang="pt-BR" dirty="0" err="1" smtClean="0"/>
              <a:t>Info</a:t>
            </a:r>
            <a:r>
              <a:rPr lang="pt-BR" dirty="0" smtClean="0"/>
              <a:t>)</a:t>
            </a:r>
          </a:p>
          <a:p>
            <a:r>
              <a:rPr lang="pt-BR" dirty="0" smtClean="0"/>
              <a:t>	 Então  Ok = Falso; </a:t>
            </a:r>
            <a:r>
              <a:rPr lang="pt-BR" dirty="0" smtClean="0">
                <a:solidFill>
                  <a:srgbClr val="FF0000"/>
                </a:solidFill>
              </a:rPr>
              <a:t>// Caso </a:t>
            </a:r>
            <a:r>
              <a:rPr lang="pt-BR" b="1" dirty="0" smtClean="0">
                <a:solidFill>
                  <a:srgbClr val="FF0000"/>
                </a:solidFill>
              </a:rPr>
              <a:t>2</a:t>
            </a:r>
            <a:r>
              <a:rPr lang="pt-BR" dirty="0" smtClean="0">
                <a:solidFill>
                  <a:srgbClr val="FF0000"/>
                </a:solidFill>
              </a:rPr>
              <a:t>: X já está na árvore; não insere; </a:t>
            </a:r>
          </a:p>
          <a:p>
            <a:r>
              <a:rPr lang="pt-BR" dirty="0" smtClean="0"/>
              <a:t>	 Senão {	Se (R→</a:t>
            </a:r>
            <a:r>
              <a:rPr lang="pt-BR" dirty="0" err="1" smtClean="0"/>
              <a:t>Info</a:t>
            </a:r>
            <a:r>
              <a:rPr lang="pt-BR" dirty="0" smtClean="0"/>
              <a:t>&gt; X)</a:t>
            </a:r>
          </a:p>
          <a:p>
            <a:r>
              <a:rPr lang="pt-BR" dirty="0" smtClean="0"/>
              <a:t>		</a:t>
            </a:r>
            <a:r>
              <a:rPr lang="pt-BR" dirty="0" smtClean="0"/>
              <a:t>Então </a:t>
            </a:r>
            <a:r>
              <a:rPr lang="pt-BR" b="1" dirty="0" smtClean="0"/>
              <a:t>Insere</a:t>
            </a:r>
            <a:r>
              <a:rPr lang="pt-BR" dirty="0" smtClean="0"/>
              <a:t> (</a:t>
            </a:r>
            <a:r>
              <a:rPr lang="pt-BR" b="1" dirty="0" smtClean="0"/>
              <a:t>R→</a:t>
            </a:r>
            <a:r>
              <a:rPr lang="pt-BR" b="1" dirty="0" err="1" smtClean="0"/>
              <a:t>Esq</a:t>
            </a:r>
            <a:r>
              <a:rPr lang="pt-BR" b="1" dirty="0" smtClean="0"/>
              <a:t>,</a:t>
            </a:r>
            <a:r>
              <a:rPr lang="pt-BR" dirty="0" smtClean="0"/>
              <a:t> X , Ok) </a:t>
            </a:r>
            <a:r>
              <a:rPr lang="pt-BR" dirty="0" smtClean="0"/>
              <a:t> </a:t>
            </a:r>
            <a:r>
              <a:rPr lang="pt-BR" dirty="0" smtClean="0">
                <a:solidFill>
                  <a:srgbClr val="FF0000"/>
                </a:solidFill>
              </a:rPr>
              <a:t>// </a:t>
            </a:r>
            <a:r>
              <a:rPr lang="pt-BR" dirty="0" smtClean="0">
                <a:solidFill>
                  <a:srgbClr val="FF0000"/>
                </a:solidFill>
              </a:rPr>
              <a:t>Caso </a:t>
            </a:r>
            <a:r>
              <a:rPr lang="pt-BR" b="1" dirty="0" smtClean="0">
                <a:solidFill>
                  <a:srgbClr val="FF0000"/>
                </a:solidFill>
              </a:rPr>
              <a:t>3</a:t>
            </a:r>
            <a:r>
              <a:rPr lang="pt-BR" dirty="0" smtClean="0">
                <a:solidFill>
                  <a:srgbClr val="FF0000"/>
                </a:solidFill>
              </a:rPr>
              <a:t>: tenta </a:t>
            </a:r>
            <a:r>
              <a:rPr lang="pt-BR" dirty="0" smtClean="0">
                <a:solidFill>
                  <a:srgbClr val="FF0000"/>
                </a:solidFill>
              </a:rPr>
              <a:t>na </a:t>
            </a:r>
            <a:r>
              <a:rPr lang="pt-BR" dirty="0" err="1" smtClean="0">
                <a:solidFill>
                  <a:srgbClr val="FF0000"/>
                </a:solidFill>
              </a:rPr>
              <a:t>Es</a:t>
            </a:r>
            <a:r>
              <a:rPr lang="pt-BR" dirty="0" smtClean="0"/>
              <a:t>	</a:t>
            </a:r>
          </a:p>
          <a:p>
            <a:r>
              <a:rPr lang="pt-BR" dirty="0" smtClean="0"/>
              <a:t>              </a:t>
            </a:r>
            <a:r>
              <a:rPr lang="pt-BR" dirty="0" smtClean="0"/>
              <a:t>               Senão</a:t>
            </a:r>
            <a:r>
              <a:rPr lang="pt-BR" b="1" dirty="0" smtClean="0"/>
              <a:t> </a:t>
            </a:r>
            <a:r>
              <a:rPr lang="pt-BR" b="1" dirty="0" smtClean="0"/>
              <a:t>Insere</a:t>
            </a:r>
            <a:r>
              <a:rPr lang="pt-BR" dirty="0" smtClean="0"/>
              <a:t>(</a:t>
            </a:r>
            <a:r>
              <a:rPr lang="pt-BR" b="1" dirty="0" smtClean="0"/>
              <a:t>R→</a:t>
            </a:r>
            <a:r>
              <a:rPr lang="pt-BR" b="1" dirty="0" err="1" smtClean="0"/>
              <a:t>Dir</a:t>
            </a:r>
            <a:r>
              <a:rPr lang="pt-BR" b="1" dirty="0" smtClean="0"/>
              <a:t>,</a:t>
            </a:r>
            <a:r>
              <a:rPr lang="pt-BR" dirty="0" smtClean="0"/>
              <a:t> X, Ok); </a:t>
            </a:r>
            <a:r>
              <a:rPr lang="pt-BR" dirty="0" smtClean="0">
                <a:solidFill>
                  <a:srgbClr val="FF0000"/>
                </a:solidFill>
              </a:rPr>
              <a:t>// </a:t>
            </a:r>
            <a:r>
              <a:rPr lang="pt-BR" dirty="0" smtClean="0">
                <a:solidFill>
                  <a:srgbClr val="FF0000"/>
                </a:solidFill>
              </a:rPr>
              <a:t>Caso </a:t>
            </a:r>
            <a:r>
              <a:rPr lang="pt-BR" b="1" dirty="0" smtClean="0">
                <a:solidFill>
                  <a:srgbClr val="FF0000"/>
                </a:solidFill>
              </a:rPr>
              <a:t>4</a:t>
            </a:r>
            <a:r>
              <a:rPr lang="pt-BR" dirty="0" smtClean="0">
                <a:solidFill>
                  <a:srgbClr val="FF0000"/>
                </a:solidFill>
              </a:rPr>
              <a:t>: tenta </a:t>
            </a:r>
            <a:r>
              <a:rPr lang="pt-BR" dirty="0" smtClean="0">
                <a:solidFill>
                  <a:srgbClr val="FF0000"/>
                </a:solidFill>
              </a:rPr>
              <a:t>na </a:t>
            </a:r>
            <a:r>
              <a:rPr lang="pt-BR" dirty="0" err="1" smtClean="0">
                <a:solidFill>
                  <a:srgbClr val="FF0000"/>
                </a:solidFill>
              </a:rPr>
              <a:t>Dir</a:t>
            </a:r>
            <a:endParaRPr lang="pt-BR" dirty="0" smtClean="0"/>
          </a:p>
          <a:p>
            <a:r>
              <a:rPr lang="pt-BR" dirty="0" smtClean="0"/>
              <a:t>	              } </a:t>
            </a:r>
            <a:r>
              <a:rPr lang="pt-BR" dirty="0" smtClean="0">
                <a:solidFill>
                  <a:srgbClr val="FF0000"/>
                </a:solidFill>
              </a:rPr>
              <a:t>// fim senão</a:t>
            </a:r>
          </a:p>
          <a:p>
            <a:r>
              <a:rPr lang="pt-BR" dirty="0" smtClean="0"/>
              <a:t>             } </a:t>
            </a:r>
            <a:r>
              <a:rPr lang="pt-BR" dirty="0" smtClean="0">
                <a:solidFill>
                  <a:srgbClr val="FF0000"/>
                </a:solidFill>
              </a:rPr>
              <a:t>// fim senão</a:t>
            </a:r>
          </a:p>
          <a:p>
            <a:r>
              <a:rPr lang="pt-BR" dirty="0" smtClean="0"/>
              <a:t>} </a:t>
            </a:r>
            <a:r>
              <a:rPr lang="pt-BR" dirty="0" smtClean="0">
                <a:solidFill>
                  <a:srgbClr val="FF0000"/>
                </a:solidFill>
              </a:rPr>
              <a:t>// fim Insere ABB</a:t>
            </a:r>
            <a:endParaRPr lang="pt-B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064896" cy="936104"/>
          </a:xfrm>
        </p:spPr>
        <p:txBody>
          <a:bodyPr>
            <a:norm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pt-BR" sz="3200" b="1" dirty="0" smtClean="0">
                <a:solidFill>
                  <a:srgbClr val="FF0000"/>
                </a:solidFill>
              </a:rPr>
              <a:t>Execução de </a:t>
            </a:r>
            <a:r>
              <a:rPr lang="pt-BR" sz="3200" b="1" dirty="0" smtClean="0">
                <a:solidFill>
                  <a:srgbClr val="FF0000"/>
                </a:solidFill>
              </a:rPr>
              <a:t>Insere para </a:t>
            </a:r>
            <a:r>
              <a:rPr lang="pt-BR" sz="3200" b="1" dirty="0" smtClean="0">
                <a:solidFill>
                  <a:srgbClr val="FF0000"/>
                </a:solidFill>
              </a:rPr>
              <a:t>X = </a:t>
            </a:r>
            <a:r>
              <a:rPr lang="pt-BR" sz="3200" b="1" dirty="0" smtClean="0">
                <a:solidFill>
                  <a:srgbClr val="FF0000"/>
                </a:solidFill>
              </a:rPr>
              <a:t>37</a:t>
            </a:r>
            <a:endParaRPr lang="pt-BR" sz="3200" dirty="0">
              <a:solidFill>
                <a:srgbClr val="FF0000"/>
              </a:solidFill>
              <a:latin typeface="Garamond"/>
              <a:ea typeface="Times New Roman"/>
              <a:cs typeface="Times New Roman"/>
            </a:endParaRP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-34925" y="1803400"/>
            <a:ext cx="315913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1797" y="2286000"/>
            <a:ext cx="8108675" cy="3159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064896" cy="936104"/>
          </a:xfrm>
        </p:spPr>
        <p:txBody>
          <a:bodyPr>
            <a:norm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pt-BR" sz="3200" b="1" dirty="0" smtClean="0">
                <a:solidFill>
                  <a:srgbClr val="FF0000"/>
                </a:solidFill>
              </a:rPr>
              <a:t>Execução de </a:t>
            </a:r>
            <a:r>
              <a:rPr lang="pt-BR" sz="3200" b="1" dirty="0" smtClean="0">
                <a:solidFill>
                  <a:srgbClr val="FF0000"/>
                </a:solidFill>
              </a:rPr>
              <a:t>Insere para </a:t>
            </a:r>
            <a:r>
              <a:rPr lang="pt-BR" sz="3200" b="1" dirty="0" smtClean="0">
                <a:solidFill>
                  <a:srgbClr val="FF0000"/>
                </a:solidFill>
              </a:rPr>
              <a:t>X = </a:t>
            </a:r>
            <a:r>
              <a:rPr lang="pt-BR" sz="3200" b="1" dirty="0" smtClean="0">
                <a:solidFill>
                  <a:srgbClr val="FF0000"/>
                </a:solidFill>
              </a:rPr>
              <a:t>37</a:t>
            </a:r>
            <a:endParaRPr lang="pt-BR" sz="3200" dirty="0">
              <a:solidFill>
                <a:srgbClr val="FF0000"/>
              </a:solidFill>
              <a:latin typeface="Garamond"/>
              <a:ea typeface="Times New Roman"/>
              <a:cs typeface="Times New Roman"/>
            </a:endParaRP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-34925" y="1803400"/>
            <a:ext cx="315913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629" y="2173120"/>
            <a:ext cx="7935835" cy="334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064896" cy="936104"/>
          </a:xfrm>
        </p:spPr>
        <p:txBody>
          <a:bodyPr>
            <a:norm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pt-BR" sz="3200" b="1" dirty="0" smtClean="0">
                <a:solidFill>
                  <a:srgbClr val="FF0000"/>
                </a:solidFill>
              </a:rPr>
              <a:t>Execução de </a:t>
            </a:r>
            <a:r>
              <a:rPr lang="pt-BR" sz="3200" b="1" dirty="0" smtClean="0">
                <a:solidFill>
                  <a:srgbClr val="FF0000"/>
                </a:solidFill>
              </a:rPr>
              <a:t>Insere para </a:t>
            </a:r>
            <a:r>
              <a:rPr lang="pt-BR" sz="3200" b="1" dirty="0" smtClean="0">
                <a:solidFill>
                  <a:srgbClr val="FF0000"/>
                </a:solidFill>
              </a:rPr>
              <a:t>X = </a:t>
            </a:r>
            <a:r>
              <a:rPr lang="pt-BR" sz="3200" b="1" dirty="0" smtClean="0">
                <a:solidFill>
                  <a:srgbClr val="FF0000"/>
                </a:solidFill>
              </a:rPr>
              <a:t>37</a:t>
            </a:r>
            <a:endParaRPr lang="pt-BR" sz="3200" dirty="0">
              <a:solidFill>
                <a:srgbClr val="FF0000"/>
              </a:solidFill>
              <a:latin typeface="Garamond"/>
              <a:ea typeface="Times New Roman"/>
              <a:cs typeface="Times New Roman"/>
            </a:endParaRP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-34925" y="1803400"/>
            <a:ext cx="315913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315412"/>
            <a:ext cx="7838938" cy="3201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3600" b="1" dirty="0" smtClean="0">
                <a:solidFill>
                  <a:srgbClr val="A40000"/>
                </a:solidFill>
              </a:rPr>
              <a:t>Árvores: Conceito e Representação</a:t>
            </a:r>
            <a:endParaRPr lang="pt-BR" sz="3600" dirty="0">
              <a:solidFill>
                <a:srgbClr val="A40000"/>
              </a:solidFill>
              <a:latin typeface="Garamond"/>
              <a:ea typeface="Times New Roman"/>
              <a:cs typeface="Times New Roman"/>
            </a:endParaRP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-34925" y="1803400"/>
            <a:ext cx="315913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124" name="Picture 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217796"/>
            <a:ext cx="7906492" cy="5379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3898776" cy="1498178"/>
          </a:xfrm>
        </p:spPr>
        <p:txBody>
          <a:bodyPr>
            <a:noAutofit/>
          </a:bodyPr>
          <a:lstStyle/>
          <a:p>
            <a:pPr lvl="0" algn="l" fontAlgn="base">
              <a:spcAft>
                <a:spcPct val="0"/>
              </a:spcAft>
            </a:pPr>
            <a:r>
              <a:rPr lang="pt-BR" sz="4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Remove</a:t>
            </a:r>
            <a:endParaRPr lang="pt-BR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-34925" y="1803400"/>
            <a:ext cx="315913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8707" y="1556791"/>
            <a:ext cx="4215741" cy="4032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403648" y="2852936"/>
            <a:ext cx="2483768" cy="2246769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pt-BR" sz="2800" dirty="0" smtClean="0"/>
              <a:t>28</a:t>
            </a:r>
          </a:p>
          <a:p>
            <a:pPr marL="0" marR="0" lvl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pt-BR" sz="2800" dirty="0" smtClean="0"/>
          </a:p>
          <a:p>
            <a:pPr marL="0" marR="0" lvl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pt-BR" sz="2800" dirty="0" smtClean="0"/>
              <a:t>80</a:t>
            </a:r>
          </a:p>
          <a:p>
            <a:pPr marL="0" marR="0" lvl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pt-BR" sz="2800" dirty="0" smtClean="0"/>
          </a:p>
          <a:p>
            <a:pPr marL="0" marR="0" lvl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pt-BR" sz="2800" dirty="0" smtClean="0"/>
              <a:t>50</a:t>
            </a:r>
            <a:endParaRPr lang="pt-BR" sz="2800" dirty="0" smtClean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11560" y="1628800"/>
            <a:ext cx="3898776" cy="14981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4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Como consertar a árvore ao remover:</a:t>
            </a: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rgbClr val="A4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3898776" cy="864096"/>
          </a:xfrm>
        </p:spPr>
        <p:txBody>
          <a:bodyPr>
            <a:noAutofit/>
          </a:bodyPr>
          <a:lstStyle/>
          <a:p>
            <a:pPr lvl="0" algn="l" fontAlgn="base">
              <a:spcAft>
                <a:spcPct val="0"/>
              </a:spcAft>
            </a:pPr>
            <a:r>
              <a:rPr lang="pt-BR" sz="4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Remove</a:t>
            </a:r>
            <a:endParaRPr lang="pt-BR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-34925" y="1803400"/>
            <a:ext cx="315913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379" y="1844825"/>
            <a:ext cx="7833069" cy="2417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3898776" cy="864096"/>
          </a:xfrm>
        </p:spPr>
        <p:txBody>
          <a:bodyPr>
            <a:noAutofit/>
          </a:bodyPr>
          <a:lstStyle/>
          <a:p>
            <a:pPr lvl="0" algn="l" fontAlgn="base">
              <a:spcAft>
                <a:spcPct val="0"/>
              </a:spcAft>
            </a:pPr>
            <a:r>
              <a:rPr lang="pt-BR" sz="4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Remove</a:t>
            </a:r>
            <a:endParaRPr lang="pt-BR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-34925" y="1803400"/>
            <a:ext cx="315913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367" y="1556792"/>
            <a:ext cx="806393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-34925" y="1803400"/>
            <a:ext cx="315913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82607"/>
            <a:ext cx="7125795" cy="6530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2520280" cy="864096"/>
          </a:xfrm>
        </p:spPr>
        <p:txBody>
          <a:bodyPr>
            <a:noAutofit/>
          </a:bodyPr>
          <a:lstStyle/>
          <a:p>
            <a:pPr lvl="0" algn="l" fontAlgn="base">
              <a:spcAft>
                <a:spcPct val="0"/>
              </a:spcAft>
            </a:pPr>
            <a:r>
              <a:rPr lang="pt-BR" sz="40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Remove</a:t>
            </a:r>
            <a:endParaRPr lang="pt-BR" sz="40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-34925" y="1803400"/>
            <a:ext cx="315913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848872" cy="864096"/>
          </a:xfrm>
        </p:spPr>
        <p:txBody>
          <a:bodyPr>
            <a:noAutofit/>
          </a:bodyPr>
          <a:lstStyle/>
          <a:p>
            <a:pPr lvl="0" algn="l" fontAlgn="base">
              <a:spcAft>
                <a:spcPct val="0"/>
              </a:spcAft>
            </a:pPr>
            <a:r>
              <a:rPr lang="pt-BR" sz="40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Exercício 8.9 – Remove de ABB</a:t>
            </a:r>
            <a:endParaRPr lang="pt-BR" sz="40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683568" y="1484784"/>
            <a:ext cx="8064896" cy="218521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82863" algn="l"/>
              </a:tabLst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Remove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(parâmetro por referência 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do tipo ABB, parâmetro 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do tipo Inteiro, parâmetro por referência 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Ok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do tipo </a:t>
            </a:r>
            <a:r>
              <a:rPr kumimoji="0" lang="pt-B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Boolean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82863" algn="l"/>
              </a:tabLst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82863" algn="l"/>
              </a:tabLst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/* Remove o valor X da ABB de Raiz R. Ok retorna Verdadeiro para o caso de X ter sido encontrado e removido, e Falso  caso contrário. */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11560" y="4509120"/>
            <a:ext cx="784887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Exercício 8.10 – Cria e Vazia</a:t>
            </a:r>
            <a:endParaRPr kumimoji="0" lang="pt-BR" sz="4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-34925" y="1803400"/>
            <a:ext cx="315913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848872" cy="1224136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solidFill>
                  <a:srgbClr val="A40000"/>
                </a:solidFill>
              </a:rPr>
              <a:t>Por Que uma Árvore Binária de Busca É Boa?</a:t>
            </a:r>
            <a:endParaRPr lang="pt-BR" sz="4000" b="1" dirty="0">
              <a:solidFill>
                <a:srgbClr val="A40000"/>
              </a:solidFill>
            </a:endParaRPr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934" y="2636912"/>
            <a:ext cx="821153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2523597" y="6235080"/>
            <a:ext cx="48878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A4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ABB Uniformemente Distribuída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rgbClr val="A4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-34925" y="1803400"/>
            <a:ext cx="315913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2952328" cy="4536504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solidFill>
                  <a:srgbClr val="A40000"/>
                </a:solidFill>
              </a:rPr>
              <a:t>Por Que uma Árvore Binária de Busca É Boa?</a:t>
            </a:r>
            <a:endParaRPr lang="pt-BR" sz="4000" b="1" dirty="0">
              <a:solidFill>
                <a:srgbClr val="A40000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3783275" y="390872"/>
          <a:ext cx="4749165" cy="5486400"/>
        </p:xfrm>
        <a:graphic>
          <a:graphicData uri="http://schemas.openxmlformats.org/drawingml/2006/table">
            <a:tbl>
              <a:tblPr/>
              <a:tblGrid>
                <a:gridCol w="1779270"/>
                <a:gridCol w="2969895"/>
              </a:tblGrid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400" b="1" dirty="0">
                          <a:latin typeface="Arial"/>
                          <a:ea typeface="Times New Roman"/>
                          <a:cs typeface="Times New Roman"/>
                        </a:rPr>
                        <a:t>Níveis na Árvore</a:t>
                      </a:r>
                      <a:endParaRPr lang="pt-BR" sz="2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400" b="1">
                          <a:latin typeface="Arial"/>
                          <a:ea typeface="Times New Roman"/>
                          <a:cs typeface="Times New Roman"/>
                        </a:rPr>
                        <a:t>Quantos Nós Cabem na Árvore</a:t>
                      </a:r>
                      <a:endParaRPr lang="pt-BR" sz="240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2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4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240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t-BR" sz="2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40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pt-BR" sz="240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pt-BR" sz="2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pt-BR" sz="2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40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pt-BR" sz="240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pt-BR" sz="2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40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pt-BR" sz="240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  <a:endParaRPr lang="pt-BR" sz="2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400" b="1">
                          <a:latin typeface="Arial"/>
                          <a:ea typeface="Times New Roman"/>
                          <a:cs typeface="Times New Roman"/>
                        </a:rPr>
                        <a:t>N</a:t>
                      </a:r>
                      <a:endParaRPr lang="pt-BR" sz="240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400" b="1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pt-BR" sz="2400" b="1" baseline="30000" dirty="0">
                          <a:latin typeface="Arial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pt-BR" sz="2400" b="1" dirty="0">
                          <a:latin typeface="Arial"/>
                          <a:ea typeface="Times New Roman"/>
                          <a:cs typeface="Times New Roman"/>
                        </a:rPr>
                        <a:t> - 1</a:t>
                      </a:r>
                      <a:endParaRPr lang="pt-BR" sz="2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40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pt-BR" sz="240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Arial"/>
                          <a:ea typeface="Times New Roman"/>
                          <a:cs typeface="Times New Roman"/>
                        </a:rPr>
                        <a:t>1023</a:t>
                      </a:r>
                      <a:endParaRPr lang="pt-BR" sz="2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400"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pt-BR" sz="240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Arial"/>
                          <a:ea typeface="Times New Roman"/>
                          <a:cs typeface="Times New Roman"/>
                        </a:rPr>
                        <a:t>8191</a:t>
                      </a:r>
                      <a:endParaRPr lang="pt-BR" sz="2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400"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pt-BR" sz="240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Arial"/>
                          <a:ea typeface="Times New Roman"/>
                          <a:cs typeface="Times New Roman"/>
                        </a:rPr>
                        <a:t>65535</a:t>
                      </a:r>
                      <a:endParaRPr lang="pt-BR" sz="2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400"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pt-BR" sz="240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Arial"/>
                          <a:ea typeface="Times New Roman"/>
                          <a:cs typeface="Times New Roman"/>
                        </a:rPr>
                        <a:t>262143</a:t>
                      </a:r>
                      <a:endParaRPr lang="pt-BR" sz="2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400"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pt-BR" sz="240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Arial"/>
                          <a:ea typeface="Times New Roman"/>
                          <a:cs typeface="Times New Roman"/>
                        </a:rPr>
                        <a:t>1 milhão (</a:t>
                      </a:r>
                      <a:r>
                        <a:rPr lang="pt-BR" sz="2400" dirty="0" err="1" smtClean="0">
                          <a:latin typeface="Arial"/>
                          <a:ea typeface="Times New Roman"/>
                          <a:cs typeface="Times New Roman"/>
                        </a:rPr>
                        <a:t>aprox</a:t>
                      </a:r>
                      <a:r>
                        <a:rPr lang="pt-BR" sz="2400" dirty="0" smtClean="0"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pt-BR" sz="2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400"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pt-BR" sz="240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Arial"/>
                          <a:ea typeface="Times New Roman"/>
                          <a:cs typeface="Times New Roman"/>
                        </a:rPr>
                        <a:t>1 bilhão (</a:t>
                      </a:r>
                      <a:r>
                        <a:rPr lang="pt-BR" sz="2400" dirty="0" err="1" smtClean="0">
                          <a:latin typeface="Arial"/>
                          <a:ea typeface="Times New Roman"/>
                          <a:cs typeface="Times New Roman"/>
                        </a:rPr>
                        <a:t>aprox</a:t>
                      </a:r>
                      <a:r>
                        <a:rPr lang="pt-BR" sz="2400" dirty="0" smtClean="0"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pt-BR" sz="2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400">
                          <a:latin typeface="Arial"/>
                          <a:ea typeface="Times New Roman"/>
                          <a:cs typeface="Times New Roman"/>
                        </a:rPr>
                        <a:t>40</a:t>
                      </a:r>
                      <a:endParaRPr lang="pt-BR" sz="240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Arial"/>
                          <a:ea typeface="Times New Roman"/>
                          <a:cs typeface="Times New Roman"/>
                        </a:rPr>
                        <a:t>1 trilhão (</a:t>
                      </a:r>
                      <a:r>
                        <a:rPr lang="pt-BR" sz="2400" dirty="0" err="1" smtClean="0">
                          <a:latin typeface="Arial"/>
                          <a:ea typeface="Times New Roman"/>
                          <a:cs typeface="Times New Roman"/>
                        </a:rPr>
                        <a:t>aprox</a:t>
                      </a:r>
                      <a:r>
                        <a:rPr lang="pt-BR" sz="2400" dirty="0" smtClean="0"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pt-BR" sz="2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23597" y="6235080"/>
            <a:ext cx="48878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A4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ABB Uniformemente Distribuída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rgbClr val="A4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 txBox="1">
            <a:spLocks/>
          </p:cNvSpPr>
          <p:nvPr/>
        </p:nvSpPr>
        <p:spPr>
          <a:xfrm>
            <a:off x="467544" y="1124744"/>
            <a:ext cx="8424936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611560" y="332656"/>
            <a:ext cx="61926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4000" b="1" dirty="0" smtClean="0"/>
              <a:t>Aplicações</a:t>
            </a:r>
            <a:r>
              <a:rPr lang="pt-BR" sz="4000" b="1" dirty="0" smtClean="0">
                <a:solidFill>
                  <a:srgbClr val="C00000"/>
                </a:solidFill>
              </a:rPr>
              <a:t> </a:t>
            </a:r>
            <a:r>
              <a:rPr lang="pt-BR" sz="4000" b="1" dirty="0" smtClean="0"/>
              <a:t>de Árvores</a:t>
            </a:r>
            <a:endParaRPr lang="pt-BR" sz="4000" dirty="0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12776"/>
            <a:ext cx="8110917" cy="386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ângulo 6"/>
          <p:cNvSpPr/>
          <p:nvPr/>
        </p:nvSpPr>
        <p:spPr>
          <a:xfrm>
            <a:off x="1619672" y="5939988"/>
            <a:ext cx="5904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/>
              <a:t>Chave de Busca e Outras Informações </a:t>
            </a:r>
            <a:r>
              <a:rPr lang="pt-BR" b="1" dirty="0" smtClean="0"/>
              <a:t>no </a:t>
            </a:r>
            <a:r>
              <a:rPr lang="pt-BR" b="1" dirty="0" smtClean="0"/>
              <a:t>Nó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 txBox="1">
            <a:spLocks/>
          </p:cNvSpPr>
          <p:nvPr/>
        </p:nvSpPr>
        <p:spPr>
          <a:xfrm>
            <a:off x="467544" y="1124744"/>
            <a:ext cx="8424936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611560" y="332656"/>
            <a:ext cx="61926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4000" b="1" dirty="0" smtClean="0"/>
              <a:t>Aplicações</a:t>
            </a:r>
            <a:r>
              <a:rPr lang="pt-BR" sz="4000" b="1" dirty="0" smtClean="0">
                <a:solidFill>
                  <a:srgbClr val="C00000"/>
                </a:solidFill>
              </a:rPr>
              <a:t> </a:t>
            </a:r>
            <a:r>
              <a:rPr lang="pt-BR" sz="4000" b="1" dirty="0" smtClean="0"/>
              <a:t>de Árvores</a:t>
            </a:r>
            <a:endParaRPr lang="pt-BR" sz="4000" dirty="0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12776"/>
            <a:ext cx="8110917" cy="386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ângulo 6"/>
          <p:cNvSpPr/>
          <p:nvPr/>
        </p:nvSpPr>
        <p:spPr>
          <a:xfrm>
            <a:off x="1619672" y="5939988"/>
            <a:ext cx="5904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rgbClr val="C00000"/>
                </a:solidFill>
              </a:rPr>
              <a:t>Chave de Busca e Outras Informações </a:t>
            </a:r>
            <a:r>
              <a:rPr lang="pt-BR" b="1" dirty="0" smtClean="0">
                <a:solidFill>
                  <a:srgbClr val="C00000"/>
                </a:solidFill>
              </a:rPr>
              <a:t>no </a:t>
            </a:r>
            <a:r>
              <a:rPr lang="pt-BR" b="1" dirty="0" smtClean="0">
                <a:solidFill>
                  <a:srgbClr val="C00000"/>
                </a:solidFill>
              </a:rPr>
              <a:t>Nó</a:t>
            </a:r>
            <a:endParaRPr lang="pt-BR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 txBox="1">
            <a:spLocks/>
          </p:cNvSpPr>
          <p:nvPr/>
        </p:nvSpPr>
        <p:spPr>
          <a:xfrm>
            <a:off x="467544" y="1124744"/>
            <a:ext cx="8424936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6237312"/>
            <a:ext cx="3528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solidFill>
                  <a:srgbClr val="C00000"/>
                </a:solidFill>
              </a:rPr>
              <a:t>Índice para um Arquivo</a:t>
            </a:r>
            <a:endParaRPr lang="pt-BR" dirty="0">
              <a:solidFill>
                <a:srgbClr val="C00000"/>
              </a:solidFill>
            </a:endParaRPr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3980" y="404664"/>
            <a:ext cx="7189990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611560" y="404664"/>
            <a:ext cx="302433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4000" b="1" dirty="0" smtClean="0">
                <a:solidFill>
                  <a:srgbClr val="C00000"/>
                </a:solidFill>
              </a:rPr>
              <a:t>Aplicações de Árvores</a:t>
            </a:r>
            <a:endParaRPr lang="pt-BR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Árvore Binária: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3600" dirty="0" smtClean="0">
                <a:solidFill>
                  <a:srgbClr val="C00000"/>
                </a:solidFill>
              </a:rPr>
              <a:t>cada Nó possui, no máximo, dois Filhos.</a:t>
            </a:r>
            <a:endParaRPr lang="pt-BR" sz="3600" dirty="0">
              <a:solidFill>
                <a:srgbClr val="C00000"/>
              </a:solidFill>
            </a:endParaRP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-34925" y="1803400"/>
            <a:ext cx="315913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708920"/>
            <a:ext cx="6865937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3344" y="2560315"/>
            <a:ext cx="9144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 txBox="1">
            <a:spLocks/>
          </p:cNvSpPr>
          <p:nvPr/>
        </p:nvSpPr>
        <p:spPr>
          <a:xfrm>
            <a:off x="467544" y="1124744"/>
            <a:ext cx="8424936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611560" y="332656"/>
            <a:ext cx="61926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4000" b="1" dirty="0" smtClean="0">
                <a:solidFill>
                  <a:srgbClr val="C00000"/>
                </a:solidFill>
              </a:rPr>
              <a:t>Aplicações de Árvores</a:t>
            </a:r>
            <a:endParaRPr lang="pt-BR" sz="4000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55576" y="6228020"/>
            <a:ext cx="5904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err="1" smtClean="0">
                <a:solidFill>
                  <a:srgbClr val="C00000"/>
                </a:solidFill>
              </a:rPr>
              <a:t>B-Trees</a:t>
            </a:r>
            <a:endParaRPr lang="pt-BR" dirty="0">
              <a:solidFill>
                <a:srgbClr val="C00000"/>
              </a:solidFill>
            </a:endParaRPr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4311" y="2020416"/>
            <a:ext cx="7504113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 txBox="1">
            <a:spLocks/>
          </p:cNvSpPr>
          <p:nvPr/>
        </p:nvSpPr>
        <p:spPr>
          <a:xfrm>
            <a:off x="467544" y="1124744"/>
            <a:ext cx="8424936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932040" y="476672"/>
            <a:ext cx="3600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3600" b="1" dirty="0" smtClean="0">
                <a:solidFill>
                  <a:srgbClr val="C00000"/>
                </a:solidFill>
              </a:rPr>
              <a:t>Aplicações de </a:t>
            </a:r>
            <a:r>
              <a:rPr lang="pt-BR" sz="3600" b="1" dirty="0" smtClean="0">
                <a:solidFill>
                  <a:srgbClr val="C00000"/>
                </a:solidFill>
              </a:rPr>
              <a:t>Árvores: </a:t>
            </a:r>
            <a:r>
              <a:rPr lang="pt-BR" sz="3600" b="1" dirty="0" err="1" smtClean="0">
                <a:solidFill>
                  <a:srgbClr val="C00000"/>
                </a:solidFill>
              </a:rPr>
              <a:t>QuadTrees</a:t>
            </a:r>
            <a:endParaRPr lang="pt-BR" sz="3600" dirty="0">
              <a:solidFill>
                <a:srgbClr val="C00000"/>
              </a:solidFill>
            </a:endParaRPr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7" y="3226521"/>
            <a:ext cx="7632848" cy="344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ângulo 6"/>
          <p:cNvSpPr/>
          <p:nvPr/>
        </p:nvSpPr>
        <p:spPr>
          <a:xfrm>
            <a:off x="1187624" y="4283804"/>
            <a:ext cx="2232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err="1" smtClean="0">
                <a:solidFill>
                  <a:srgbClr val="C00000"/>
                </a:solidFill>
              </a:rPr>
              <a:t>Region</a:t>
            </a:r>
            <a:r>
              <a:rPr lang="pt-BR" b="1" dirty="0" smtClean="0">
                <a:solidFill>
                  <a:srgbClr val="C00000"/>
                </a:solidFill>
              </a:rPr>
              <a:t> </a:t>
            </a:r>
            <a:r>
              <a:rPr lang="pt-BR" b="1" dirty="0" err="1" smtClean="0">
                <a:solidFill>
                  <a:srgbClr val="C00000"/>
                </a:solidFill>
              </a:rPr>
              <a:t>QuadTree</a:t>
            </a:r>
            <a:endParaRPr lang="pt-BR" dirty="0">
              <a:solidFill>
                <a:srgbClr val="C00000"/>
              </a:solidFill>
            </a:endParaRPr>
          </a:p>
        </p:txBody>
      </p:sp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182" y="332656"/>
            <a:ext cx="3830826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543380"/>
            <a:ext cx="7272808" cy="598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467544" y="1124744"/>
            <a:ext cx="8424936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27584" y="491188"/>
            <a:ext cx="31683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</a:rPr>
              <a:t>Árvore de Decisão para Jogos</a:t>
            </a:r>
            <a:endParaRPr lang="pt-BR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 txBox="1">
            <a:spLocks/>
          </p:cNvSpPr>
          <p:nvPr/>
        </p:nvSpPr>
        <p:spPr>
          <a:xfrm>
            <a:off x="467544" y="1124744"/>
            <a:ext cx="8424936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899592" y="1013537"/>
            <a:ext cx="7632848" cy="5262979"/>
          </a:xfrm>
          <a:prstGeom prst="rect">
            <a:avLst/>
          </a:prstGeom>
          <a:solidFill>
            <a:srgbClr val="E5E5E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sz="2800" b="1" dirty="0" smtClean="0">
                <a:solidFill>
                  <a:srgbClr val="A40000"/>
                </a:solidFill>
              </a:rPr>
              <a:t>Agilidade e Suporte a Decisões</a:t>
            </a:r>
            <a:endParaRPr lang="pt-BR" sz="2800" dirty="0" smtClean="0">
              <a:solidFill>
                <a:srgbClr val="A40000"/>
              </a:solidFill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Uma ABB permite consultas rápidas, mesmo quando a quantidade de elementos é grande.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dirty="0" smtClean="0"/>
              <a:t>Árvores de Decisão podem ser utilizadas para dar inteligência a um jogo.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800" dirty="0" smtClean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dirty="0" smtClean="0"/>
              <a:t>É possível </a:t>
            </a:r>
            <a:r>
              <a:rPr lang="pt-BR" sz="2800" dirty="0" smtClean="0"/>
              <a:t>propor </a:t>
            </a:r>
            <a:r>
              <a:rPr lang="pt-BR" sz="2800" dirty="0" smtClean="0"/>
              <a:t>Árvores diferenciadas que atendam a necessidades </a:t>
            </a:r>
            <a:r>
              <a:rPr lang="pt-BR" sz="2800" dirty="0" smtClean="0"/>
              <a:t>de </a:t>
            </a:r>
            <a:r>
              <a:rPr lang="pt-BR" sz="2800" dirty="0" smtClean="0"/>
              <a:t>sua </a:t>
            </a:r>
            <a:r>
              <a:rPr lang="pt-BR" sz="2800" dirty="0" smtClean="0"/>
              <a:t>aplicação.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"/>
          <p:cNvSpPr txBox="1">
            <a:spLocks/>
          </p:cNvSpPr>
          <p:nvPr/>
        </p:nvSpPr>
        <p:spPr>
          <a:xfrm>
            <a:off x="611560" y="476672"/>
            <a:ext cx="8064896" cy="86409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4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Avanço de Projeto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rgbClr val="A4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27584" y="1988840"/>
            <a:ext cx="4176464" cy="393954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2400" b="1" dirty="0" smtClean="0"/>
              <a:t>Exercício 8.12 Discutir Aplicações de Árvores em </a:t>
            </a:r>
            <a:r>
              <a:rPr lang="pt-BR" sz="2400" b="1" dirty="0" smtClean="0"/>
              <a:t>Jogos</a:t>
            </a:r>
          </a:p>
          <a:p>
            <a:endParaRPr lang="pt-BR" sz="24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pt-BR" sz="1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pt-BR" sz="2400" b="1" dirty="0" smtClean="0"/>
              <a:t>Exercício 8.13 Avançar o Projeto do Desafio 4: Defina Regras, Escolha um Nome e Inicie o Desenvolvimento do Seu </a:t>
            </a:r>
            <a:r>
              <a:rPr lang="pt-BR" sz="2400" b="1" i="1" dirty="0" smtClean="0"/>
              <a:t>Jogo</a:t>
            </a:r>
            <a:endParaRPr lang="pt-BR" sz="2400" dirty="0"/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578350" y="877888"/>
            <a:ext cx="1090613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7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132856"/>
            <a:ext cx="3312367" cy="3259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/>
          <p:cNvSpPr txBox="1">
            <a:spLocks/>
          </p:cNvSpPr>
          <p:nvPr/>
        </p:nvSpPr>
        <p:spPr>
          <a:xfrm>
            <a:off x="827584" y="5661248"/>
            <a:ext cx="8060432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Estruturas de Dados com Jogos</a:t>
            </a: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1155576" y="6237312"/>
            <a:ext cx="773690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Aprender a programar pode ser divertido!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1043608" y="4038163"/>
            <a:ext cx="7272808" cy="830997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sz="2400" dirty="0" smtClean="0"/>
              <a:t>Dê personalidade, e dê inteligência ao seu jogo! Mostre isso para </a:t>
            </a:r>
            <a:r>
              <a:rPr lang="pt-BR" sz="2400" dirty="0" smtClean="0"/>
              <a:t>os seus amigos!</a:t>
            </a:r>
            <a:endParaRPr lang="pt-BR" sz="2400" dirty="0"/>
          </a:p>
        </p:txBody>
      </p:sp>
      <p:sp>
        <p:nvSpPr>
          <p:cNvPr id="15" name="Título 14"/>
          <p:cNvSpPr>
            <a:spLocks noGrp="1"/>
          </p:cNvSpPr>
          <p:nvPr>
            <p:ph type="title"/>
          </p:nvPr>
        </p:nvSpPr>
        <p:spPr>
          <a:xfrm>
            <a:off x="457200" y="836712"/>
            <a:ext cx="3682752" cy="2952328"/>
          </a:xfrm>
        </p:spPr>
        <p:txBody>
          <a:bodyPr>
            <a:normAutofit/>
          </a:bodyPr>
          <a:lstStyle/>
          <a:p>
            <a:pPr lvl="0" algn="r">
              <a:defRPr/>
            </a:pPr>
            <a:r>
              <a:rPr lang="pt-BR" sz="4000" b="1" dirty="0" smtClean="0"/>
              <a:t>Comece a Desenvolver Seu Jogo</a:t>
            </a:r>
            <a:r>
              <a:rPr lang="pt-BR" sz="4000" b="1" i="1" dirty="0" smtClean="0"/>
              <a:t> </a:t>
            </a:r>
            <a:r>
              <a:rPr lang="pt-BR" sz="4000" b="1" dirty="0" smtClean="0"/>
              <a:t>Agora!</a:t>
            </a:r>
            <a:endParaRPr lang="pt-BR" sz="40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908720"/>
            <a:ext cx="4099337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864096"/>
          </a:xfrm>
        </p:spPr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pt-BR" sz="36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Árvore Binária de Busca - ABB</a:t>
            </a:r>
            <a:endParaRPr lang="pt-BR" sz="36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-34925" y="1803400"/>
            <a:ext cx="315913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755576" y="4263767"/>
            <a:ext cx="7992888" cy="2477601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rês Critérios: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Informação de cada Nó da Subárvore Esquerda de R é menor do que a Informação armazenada no Nó apontado por R;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Informação de cada Nó da Subárvore Direita de R é maior do que a Informação armazenada no Nó apontado por R;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As Subárvores Esquerda e Direita do Nó apontado por R também são </a:t>
            </a:r>
            <a:r>
              <a:rPr kumimoji="0" lang="pt-B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ABBs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631" y="826765"/>
            <a:ext cx="3792353" cy="3322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5" y="764703"/>
            <a:ext cx="3816424" cy="3422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4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C00000"/>
                </a:solidFill>
              </a:rPr>
              <a:t>Revisão - Algoritmos Recursivos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-34925" y="1803400"/>
            <a:ext cx="315913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407" y="1916832"/>
            <a:ext cx="8006057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b="1" dirty="0" smtClean="0">
                <a:solidFill>
                  <a:srgbClr val="C00000"/>
                </a:solidFill>
              </a:rPr>
              <a:t>Cálculo do Fatorial de 3</a:t>
            </a:r>
            <a:endParaRPr lang="pt-BR" sz="2400" dirty="0">
              <a:solidFill>
                <a:srgbClr val="C00000"/>
              </a:solidFill>
              <a:latin typeface="Garamond"/>
              <a:ea typeface="Times New Roman"/>
              <a:cs typeface="Times New Roman"/>
            </a:endParaRP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-34925" y="1803400"/>
            <a:ext cx="315913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017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2064" y="1452563"/>
            <a:ext cx="8144883" cy="5144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solidFill>
                  <a:srgbClr val="C00000"/>
                </a:solidFill>
              </a:rPr>
              <a:t>O Valor X Está na Árvore?</a:t>
            </a:r>
            <a:endParaRPr lang="pt-BR" sz="3600" dirty="0">
              <a:solidFill>
                <a:srgbClr val="C00000"/>
              </a:solidFill>
            </a:endParaRP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-34925" y="1803400"/>
            <a:ext cx="315913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4759" y="1506691"/>
            <a:ext cx="5646491" cy="4946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-34925" y="1803400"/>
            <a:ext cx="315913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75183"/>
            <a:ext cx="3168352" cy="6707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4978896" cy="1440160"/>
          </a:xfrm>
        </p:spPr>
        <p:txBody>
          <a:bodyPr>
            <a:normAutofit/>
          </a:bodyPr>
          <a:lstStyle/>
          <a:p>
            <a:pPr algn="r"/>
            <a:r>
              <a:rPr lang="pt-BR" sz="3600" b="1" dirty="0" smtClean="0">
                <a:solidFill>
                  <a:srgbClr val="C00000"/>
                </a:solidFill>
              </a:rPr>
              <a:t>O Valor X Está na Árvore?</a:t>
            </a:r>
            <a:endParaRPr lang="pt-BR" sz="3600" dirty="0">
              <a:solidFill>
                <a:srgbClr val="C00000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979712" y="1628800"/>
            <a:ext cx="34667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 casos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55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564904"/>
            <a:ext cx="4779531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9288" y="2992363"/>
            <a:ext cx="9144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1259</TotalTime>
  <Words>884</Words>
  <Application>Microsoft Office PowerPoint</Application>
  <PresentationFormat>Apresentação na tela (4:3)</PresentationFormat>
  <Paragraphs>179</Paragraphs>
  <Slides>45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45</vt:i4>
      </vt:variant>
    </vt:vector>
  </HeadingPairs>
  <TitlesOfParts>
    <vt:vector size="46" baseType="lpstr">
      <vt:lpstr>Tema do Office</vt:lpstr>
      <vt:lpstr>Estruturas de Dados com Jogos</vt:lpstr>
      <vt:lpstr>Seus Objetivos neste Capítulo</vt:lpstr>
      <vt:lpstr>Árvores: Conceito e Representação</vt:lpstr>
      <vt:lpstr>Árvore Binária:  cada Nó possui, no máximo, dois Filhos.</vt:lpstr>
      <vt:lpstr>Árvore Binária de Busca - ABB</vt:lpstr>
      <vt:lpstr>Revisão - Algoritmos Recursivos</vt:lpstr>
      <vt:lpstr>Cálculo do Fatorial de 3</vt:lpstr>
      <vt:lpstr>O Valor X Está na Árvore?</vt:lpstr>
      <vt:lpstr>O Valor X Está na Árvore?</vt:lpstr>
      <vt:lpstr>O Valor X Está na Árvore?</vt:lpstr>
      <vt:lpstr>Slide 11</vt:lpstr>
      <vt:lpstr>EstáNaÁrvore?</vt:lpstr>
      <vt:lpstr>Execução de EstáNaÁrvore para X = 39</vt:lpstr>
      <vt:lpstr>Execução de EstáNaÁrvore para X = 39</vt:lpstr>
      <vt:lpstr>Execução de EstáNaÁrvore para X = 70</vt:lpstr>
      <vt:lpstr>Execução de EstáNaÁrvore para X = 70</vt:lpstr>
      <vt:lpstr>Ao Elaborar Algoritmos Recursivos...</vt:lpstr>
      <vt:lpstr>Slide 18</vt:lpstr>
      <vt:lpstr>Slide 19</vt:lpstr>
      <vt:lpstr>Slide 20</vt:lpstr>
      <vt:lpstr>Slide 21</vt:lpstr>
      <vt:lpstr>ABB: Onde Inserir o 37?</vt:lpstr>
      <vt:lpstr>Inserindo Novos Valores em uma ABB</vt:lpstr>
      <vt:lpstr>Slide 24</vt:lpstr>
      <vt:lpstr>Slide 25</vt:lpstr>
      <vt:lpstr>Slide 26</vt:lpstr>
      <vt:lpstr>Execução de Insere para X = 37</vt:lpstr>
      <vt:lpstr>Execução de Insere para X = 37</vt:lpstr>
      <vt:lpstr>Execução de Insere para X = 37</vt:lpstr>
      <vt:lpstr>Remove</vt:lpstr>
      <vt:lpstr>Remove</vt:lpstr>
      <vt:lpstr>Remove</vt:lpstr>
      <vt:lpstr>Remove</vt:lpstr>
      <vt:lpstr>Exercício 8.9 – Remove de ABB</vt:lpstr>
      <vt:lpstr>Por Que uma Árvore Binária de Busca É Boa?</vt:lpstr>
      <vt:lpstr>Por Que uma Árvore Binária de Busca É Boa?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Comece a Desenvolver Seu Jogo Agora!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Estruturas de Dados com Jogos</dc:title>
  <dc:creator>Roberto</dc:creator>
  <cp:lastModifiedBy>Roberto</cp:lastModifiedBy>
  <cp:revision>146</cp:revision>
  <dcterms:created xsi:type="dcterms:W3CDTF">2014-03-14T11:41:39Z</dcterms:created>
  <dcterms:modified xsi:type="dcterms:W3CDTF">2014-05-02T19:27:51Z</dcterms:modified>
</cp:coreProperties>
</file>